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Liter" charset="0"/>
      <p:regular r:id="rId19"/>
    </p:embeddedFont>
    <p:embeddedFont>
      <p:font typeface="Arial Black" pitchFamily="34" charset="0"/>
      <p:bold r:id="rId20"/>
    </p:embeddedFont>
    <p:embeddedFont>
      <p:font typeface="Candara" pitchFamily="34" charset="0"/>
      <p:regular r:id="rId21"/>
      <p:bold r:id="rId22"/>
      <p:italic r:id="rId23"/>
      <p:boldItalic r:id="rId24"/>
    </p:embeddedFont>
    <p:embeddedFont>
      <p:font typeface="MiSans" charset="-12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9" d="100"/>
          <a:sy n="69" d="100"/>
        </p:scale>
        <p:origin x="-756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A1463-F803-4849-822A-3336746D6F8B}" type="datetimeFigureOut">
              <a:rPr lang="en-IN" smtClean="0"/>
              <a:t>02-05-2026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EC7CE-6FB2-4504-A2FA-6A05CD8021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978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ac468942bc0a93e6c2521854db6b7bb2ba7e8098.jpg"/>
          <p:cNvPicPr>
            <a:picLocks noChangeAspect="1"/>
          </p:cNvPicPr>
          <p:nvPr/>
        </p:nvPicPr>
        <p:blipFill>
          <a:blip r:embed="rId3">
            <a:alphaModFix amt="3000"/>
          </a:blip>
          <a:srcRect t="10206" b="1020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81000" y="1462088"/>
            <a:ext cx="2333625" cy="381000"/>
          </a:xfrm>
          <a:custGeom>
            <a:avLst/>
            <a:gdLst/>
            <a:ahLst/>
            <a:cxnLst/>
            <a:rect l="l" t="t" r="r" b="b"/>
            <a:pathLst>
              <a:path w="2333625" h="381000">
                <a:moveTo>
                  <a:pt x="190500" y="0"/>
                </a:moveTo>
                <a:lnTo>
                  <a:pt x="2143125" y="0"/>
                </a:lnTo>
                <a:cubicBezTo>
                  <a:pt x="2248265" y="0"/>
                  <a:pt x="2333625" y="85360"/>
                  <a:pt x="2333625" y="190500"/>
                </a:cubicBezTo>
                <a:lnTo>
                  <a:pt x="2333625" y="190500"/>
                </a:lnTo>
                <a:cubicBezTo>
                  <a:pt x="2333625" y="295640"/>
                  <a:pt x="2248265" y="381000"/>
                  <a:pt x="2143125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5" name="Text 2"/>
          <p:cNvSpPr/>
          <p:nvPr/>
        </p:nvSpPr>
        <p:spPr>
          <a:xfrm>
            <a:off x="533400" y="1561148"/>
            <a:ext cx="209240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IMMUNOTHERAPY PLATFORM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3054668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 of Action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81000" y="3740468"/>
            <a:ext cx="74104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Dual-Mechanism Immunomodulatory Platform: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From Patent to Clinical Application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5749290"/>
            <a:ext cx="11430000" cy="7620"/>
          </a:xfrm>
          <a:custGeom>
            <a:avLst/>
            <a:gdLst/>
            <a:ahLst/>
            <a:cxnLst/>
            <a:rect l="l" t="t" r="r" b="b"/>
            <a:pathLst>
              <a:path w="11430000" h="7620">
                <a:moveTo>
                  <a:pt x="0" y="0"/>
                </a:moveTo>
                <a:lnTo>
                  <a:pt x="11430000" y="0"/>
                </a:lnTo>
                <a:lnTo>
                  <a:pt x="114300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10" name="Text 7"/>
          <p:cNvSpPr/>
          <p:nvPr/>
        </p:nvSpPr>
        <p:spPr>
          <a:xfrm>
            <a:off x="381000" y="6057900"/>
            <a:ext cx="2047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Based on US Patent 8,309,072 B2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81000" y="6286500"/>
            <a:ext cx="2047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Zhabilov Trust | Nov. 13, 2012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1122819" y="6172200"/>
            <a:ext cx="68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April 2026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6" y="1965303"/>
            <a:ext cx="409575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PRESENTATION OVERVIEW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Contents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4810" y="1489710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7220" y="172212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6" name="Text 4"/>
          <p:cNvSpPr/>
          <p:nvPr/>
        </p:nvSpPr>
        <p:spPr>
          <a:xfrm>
            <a:off x="765215" y="1836420"/>
            <a:ext cx="352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41120" y="1722120"/>
            <a:ext cx="2790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 Foundation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41120" y="2065020"/>
            <a:ext cx="37850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IPF platform and active components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328410" y="1489710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60820" y="172212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11" name="Text 9"/>
          <p:cNvSpPr/>
          <p:nvPr/>
        </p:nvSpPr>
        <p:spPr>
          <a:xfrm>
            <a:off x="6688098" y="1836420"/>
            <a:ext cx="390525" cy="3048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84720" y="1722120"/>
            <a:ext cx="2466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Dual-Pathway Mechanism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84720" y="2065020"/>
            <a:ext cx="361473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Anti-cancer</a:t>
            </a: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and anti-viral pathways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84810" y="2794635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7220" y="30270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16" name="Text 14"/>
          <p:cNvSpPr/>
          <p:nvPr/>
        </p:nvSpPr>
        <p:spPr>
          <a:xfrm>
            <a:off x="743545" y="314134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41120" y="3027045"/>
            <a:ext cx="2409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Molecular Interactions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41120" y="3369945"/>
            <a:ext cx="3314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IPF-gp96-CD91 complex structure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328410" y="2794635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60820" y="302704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21" name="Text 19"/>
          <p:cNvSpPr/>
          <p:nvPr/>
        </p:nvSpPr>
        <p:spPr>
          <a:xfrm>
            <a:off x="6687264" y="3141345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84720" y="3027045"/>
            <a:ext cx="2609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Clinical Evidence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284720" y="3369945"/>
            <a:ext cx="37296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Biomarker data and immune response</a:t>
            </a: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384810" y="4099560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7220" y="433197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26" name="Text 24"/>
          <p:cNvSpPr/>
          <p:nvPr/>
        </p:nvSpPr>
        <p:spPr>
          <a:xfrm>
            <a:off x="745093" y="444627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41120" y="4331970"/>
            <a:ext cx="2819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Administration Protocol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341120" y="4674870"/>
            <a:ext cx="37850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8-week dosing schedule and formulation</a:t>
            </a: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6328410" y="4099560"/>
            <a:ext cx="5474970" cy="1064895"/>
          </a:xfrm>
          <a:custGeom>
            <a:avLst/>
            <a:gdLst/>
            <a:ahLst/>
            <a:cxnLst/>
            <a:rect l="l" t="t" r="r" b="b"/>
            <a:pathLst>
              <a:path w="5474970" h="1064895">
                <a:moveTo>
                  <a:pt x="114295" y="0"/>
                </a:moveTo>
                <a:lnTo>
                  <a:pt x="5360675" y="0"/>
                </a:lnTo>
                <a:cubicBezTo>
                  <a:pt x="5423798" y="0"/>
                  <a:pt x="5474970" y="51172"/>
                  <a:pt x="5474970" y="114295"/>
                </a:cubicBezTo>
                <a:lnTo>
                  <a:pt x="5474970" y="950600"/>
                </a:lnTo>
                <a:cubicBezTo>
                  <a:pt x="5474970" y="1013723"/>
                  <a:pt x="5423798" y="1064895"/>
                  <a:pt x="53606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60820" y="433197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31" name="Text 29"/>
          <p:cNvSpPr/>
          <p:nvPr/>
        </p:nvSpPr>
        <p:spPr>
          <a:xfrm>
            <a:off x="6686193" y="4446270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06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284720" y="4331970"/>
            <a:ext cx="2352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Positioning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284720" y="4674870"/>
            <a:ext cx="37296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Competitive differentiation matrix</a:t>
            </a: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384810" y="5404485"/>
            <a:ext cx="11418570" cy="1064895"/>
          </a:xfrm>
          <a:custGeom>
            <a:avLst/>
            <a:gdLst/>
            <a:ahLst/>
            <a:cxnLst/>
            <a:rect l="l" t="t" r="r" b="b"/>
            <a:pathLst>
              <a:path w="11418570" h="1064895">
                <a:moveTo>
                  <a:pt x="114295" y="0"/>
                </a:moveTo>
                <a:lnTo>
                  <a:pt x="11304275" y="0"/>
                </a:lnTo>
                <a:cubicBezTo>
                  <a:pt x="11367398" y="0"/>
                  <a:pt x="11418570" y="51172"/>
                  <a:pt x="11418570" y="114295"/>
                </a:cubicBezTo>
                <a:lnTo>
                  <a:pt x="11418570" y="950600"/>
                </a:lnTo>
                <a:cubicBezTo>
                  <a:pt x="11418570" y="1013723"/>
                  <a:pt x="11367398" y="1064895"/>
                  <a:pt x="11304275" y="1064895"/>
                </a:cubicBezTo>
                <a:lnTo>
                  <a:pt x="114295" y="1064895"/>
                </a:lnTo>
                <a:cubicBezTo>
                  <a:pt x="51172" y="1064895"/>
                  <a:pt x="0" y="1013723"/>
                  <a:pt x="0" y="950600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17220" y="563689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36" name="Text 34"/>
          <p:cNvSpPr/>
          <p:nvPr/>
        </p:nvSpPr>
        <p:spPr>
          <a:xfrm>
            <a:off x="752475" y="575119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07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341120" y="5636895"/>
            <a:ext cx="3314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Patent Translation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341120" y="5979795"/>
            <a:ext cx="3295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From US 8,309,072 claims to clinical application</a:t>
            </a:r>
            <a:endParaRPr lang="en-US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520" y="138113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 / PRODUCT FOUNDATION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The IPF Platform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latin typeface="Liter" pitchFamily="34" charset="0"/>
                <a:ea typeface="Liter" pitchFamily="34" charset="-122"/>
                <a:cs typeface="Liter" pitchFamily="34" charset="-120"/>
              </a:rPr>
              <a:t>Irreversibly inactivated pepsin fragments preserving immunomodulatory structure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4810" y="1642110"/>
            <a:ext cx="6760845" cy="1988820"/>
          </a:xfrm>
          <a:custGeom>
            <a:avLst/>
            <a:gdLst/>
            <a:ahLst/>
            <a:cxnLst/>
            <a:rect l="l" t="t" r="r" b="b"/>
            <a:pathLst>
              <a:path w="6760845" h="1988820">
                <a:moveTo>
                  <a:pt x="114297" y="0"/>
                </a:moveTo>
                <a:lnTo>
                  <a:pt x="6646548" y="0"/>
                </a:lnTo>
                <a:cubicBezTo>
                  <a:pt x="6709672" y="0"/>
                  <a:pt x="6760845" y="51173"/>
                  <a:pt x="6760845" y="114297"/>
                </a:cubicBezTo>
                <a:lnTo>
                  <a:pt x="6760845" y="1874523"/>
                </a:lnTo>
                <a:cubicBezTo>
                  <a:pt x="6760845" y="1937647"/>
                  <a:pt x="6709672" y="1988820"/>
                  <a:pt x="6646548" y="1988820"/>
                </a:cubicBezTo>
                <a:lnTo>
                  <a:pt x="114297" y="1988820"/>
                </a:lnTo>
                <a:cubicBezTo>
                  <a:pt x="51173" y="1988820"/>
                  <a:pt x="0" y="1937647"/>
                  <a:pt x="0" y="1874523"/>
                </a:cubicBezTo>
                <a:lnTo>
                  <a:pt x="0" y="114297"/>
                </a:lnTo>
                <a:cubicBezTo>
                  <a:pt x="0" y="51215"/>
                  <a:pt x="51215" y="0"/>
                  <a:pt x="11429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0083" y="189357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28588" y="0"/>
                </a:moveTo>
                <a:lnTo>
                  <a:pt x="57150" y="0"/>
                </a:lnTo>
                <a:cubicBezTo>
                  <a:pt x="49247" y="0"/>
                  <a:pt x="42863" y="6385"/>
                  <a:pt x="42863" y="14288"/>
                </a:cubicBezTo>
                <a:cubicBezTo>
                  <a:pt x="42863" y="22190"/>
                  <a:pt x="49247" y="28575"/>
                  <a:pt x="57150" y="28575"/>
                </a:cubicBezTo>
                <a:lnTo>
                  <a:pt x="57150" y="96217"/>
                </a:lnTo>
                <a:lnTo>
                  <a:pt x="3349" y="190336"/>
                </a:lnTo>
                <a:cubicBezTo>
                  <a:pt x="1161" y="194221"/>
                  <a:pt x="0" y="198552"/>
                  <a:pt x="0" y="203016"/>
                </a:cubicBezTo>
                <a:cubicBezTo>
                  <a:pt x="0" y="217170"/>
                  <a:pt x="11430" y="228600"/>
                  <a:pt x="25584" y="228600"/>
                </a:cubicBezTo>
                <a:lnTo>
                  <a:pt x="174441" y="228600"/>
                </a:lnTo>
                <a:cubicBezTo>
                  <a:pt x="188550" y="228600"/>
                  <a:pt x="200025" y="217170"/>
                  <a:pt x="200025" y="203016"/>
                </a:cubicBezTo>
                <a:cubicBezTo>
                  <a:pt x="200025" y="198552"/>
                  <a:pt x="198864" y="194176"/>
                  <a:pt x="196676" y="190336"/>
                </a:cubicBezTo>
                <a:lnTo>
                  <a:pt x="142875" y="96217"/>
                </a:lnTo>
                <a:lnTo>
                  <a:pt x="142875" y="28575"/>
                </a:lnTo>
                <a:cubicBezTo>
                  <a:pt x="150778" y="28575"/>
                  <a:pt x="157163" y="22190"/>
                  <a:pt x="157163" y="14288"/>
                </a:cubicBezTo>
                <a:cubicBezTo>
                  <a:pt x="157163" y="6385"/>
                  <a:pt x="150778" y="0"/>
                  <a:pt x="142875" y="0"/>
                </a:cubicBezTo>
                <a:lnTo>
                  <a:pt x="128588" y="0"/>
                </a:lnTo>
                <a:close/>
                <a:moveTo>
                  <a:pt x="85725" y="96217"/>
                </a:moveTo>
                <a:lnTo>
                  <a:pt x="85725" y="28575"/>
                </a:lnTo>
                <a:lnTo>
                  <a:pt x="114300" y="28575"/>
                </a:lnTo>
                <a:lnTo>
                  <a:pt x="114300" y="96217"/>
                </a:lnTo>
                <a:cubicBezTo>
                  <a:pt x="114300" y="101173"/>
                  <a:pt x="115595" y="106085"/>
                  <a:pt x="118050" y="110416"/>
                </a:cubicBezTo>
                <a:lnTo>
                  <a:pt x="136624" y="142875"/>
                </a:lnTo>
                <a:lnTo>
                  <a:pt x="63401" y="142875"/>
                </a:lnTo>
                <a:lnTo>
                  <a:pt x="81975" y="110416"/>
                </a:lnTo>
                <a:cubicBezTo>
                  <a:pt x="84430" y="106085"/>
                  <a:pt x="85725" y="101218"/>
                  <a:pt x="85725" y="96217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7" name="Text 5"/>
          <p:cNvSpPr/>
          <p:nvPr/>
        </p:nvSpPr>
        <p:spPr>
          <a:xfrm>
            <a:off x="1017270" y="1874520"/>
            <a:ext cx="1419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Source Material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17220" y="2293620"/>
            <a:ext cx="63722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Porcine </a:t>
            </a:r>
            <a:r>
              <a:rPr lang="en-US" sz="14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pepsinogen / pepsin</a:t>
            </a: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(Sigma P7000 or equivalent) undergoes irreversible inactivation </a:t>
            </a: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at </a:t>
            </a:r>
            <a:r>
              <a:rPr lang="en-US" sz="1200" dirty="0" err="1" smtClean="0">
                <a:highlight>
                  <a:srgbClr val="0071E3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Ph</a:t>
            </a:r>
            <a:r>
              <a:rPr lang="en-US" sz="1200" dirty="0" smtClean="0">
                <a:highlight>
                  <a:srgbClr val="0071E3">
                    <a:alpha val="100000"/>
                  </a:srgbClr>
                </a:highlight>
                <a:latin typeface="Liter" pitchFamily="34" charset="0"/>
                <a:ea typeface="Liter" pitchFamily="34" charset="-122"/>
                <a:cs typeface="Liter" pitchFamily="34" charset="-120"/>
              </a:rPr>
              <a:t> 6.2-6.8 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7220" y="2903220"/>
            <a:ext cx="63722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This critical process eliminates proteolytic activity while preserving the immunomodulatory structure essential for therapeutic function.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84810" y="3829050"/>
            <a:ext cx="6760845" cy="2788920"/>
          </a:xfrm>
          <a:custGeom>
            <a:avLst/>
            <a:gdLst/>
            <a:ahLst/>
            <a:cxnLst/>
            <a:rect l="l" t="t" r="r" b="b"/>
            <a:pathLst>
              <a:path w="6760845" h="2788920">
                <a:moveTo>
                  <a:pt x="114290" y="0"/>
                </a:moveTo>
                <a:lnTo>
                  <a:pt x="6646555" y="0"/>
                </a:lnTo>
                <a:cubicBezTo>
                  <a:pt x="6709676" y="0"/>
                  <a:pt x="6760845" y="51169"/>
                  <a:pt x="6760845" y="114290"/>
                </a:cubicBezTo>
                <a:lnTo>
                  <a:pt x="6760845" y="2674630"/>
                </a:lnTo>
                <a:cubicBezTo>
                  <a:pt x="6760845" y="2737751"/>
                  <a:pt x="6709676" y="2788920"/>
                  <a:pt x="6646555" y="2788920"/>
                </a:cubicBezTo>
                <a:lnTo>
                  <a:pt x="114290" y="2788920"/>
                </a:lnTo>
                <a:cubicBezTo>
                  <a:pt x="51169" y="2788920"/>
                  <a:pt x="0" y="2737751"/>
                  <a:pt x="0" y="2674630"/>
                </a:cubicBezTo>
                <a:lnTo>
                  <a:pt x="0" y="114290"/>
                </a:lnTo>
                <a:cubicBezTo>
                  <a:pt x="0" y="51169"/>
                  <a:pt x="51169" y="0"/>
                  <a:pt x="11429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4370" y="408051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57163" y="0"/>
                </a:moveTo>
                <a:cubicBezTo>
                  <a:pt x="165065" y="0"/>
                  <a:pt x="171450" y="6385"/>
                  <a:pt x="171450" y="14288"/>
                </a:cubicBezTo>
                <a:cubicBezTo>
                  <a:pt x="171450" y="40094"/>
                  <a:pt x="160556" y="61079"/>
                  <a:pt x="145822" y="78804"/>
                </a:cubicBezTo>
                <a:cubicBezTo>
                  <a:pt x="135062" y="91708"/>
                  <a:pt x="121801" y="103406"/>
                  <a:pt x="108496" y="114300"/>
                </a:cubicBezTo>
                <a:cubicBezTo>
                  <a:pt x="121801" y="125239"/>
                  <a:pt x="135062" y="136892"/>
                  <a:pt x="145822" y="149796"/>
                </a:cubicBezTo>
                <a:cubicBezTo>
                  <a:pt x="160556" y="167476"/>
                  <a:pt x="171450" y="188506"/>
                  <a:pt x="171450" y="214313"/>
                </a:cubicBezTo>
                <a:cubicBezTo>
                  <a:pt x="171450" y="222215"/>
                  <a:pt x="165065" y="228600"/>
                  <a:pt x="157163" y="228600"/>
                </a:cubicBezTo>
                <a:cubicBezTo>
                  <a:pt x="149260" y="228600"/>
                  <a:pt x="142875" y="222215"/>
                  <a:pt x="142875" y="214313"/>
                </a:cubicBezTo>
                <a:lnTo>
                  <a:pt x="28575" y="214313"/>
                </a:lnTo>
                <a:cubicBezTo>
                  <a:pt x="28575" y="222215"/>
                  <a:pt x="22190" y="228600"/>
                  <a:pt x="14288" y="228600"/>
                </a:cubicBezTo>
                <a:cubicBezTo>
                  <a:pt x="6385" y="228600"/>
                  <a:pt x="0" y="222215"/>
                  <a:pt x="0" y="214313"/>
                </a:cubicBezTo>
                <a:cubicBezTo>
                  <a:pt x="0" y="188506"/>
                  <a:pt x="10894" y="167521"/>
                  <a:pt x="25628" y="149796"/>
                </a:cubicBezTo>
                <a:cubicBezTo>
                  <a:pt x="36388" y="136892"/>
                  <a:pt x="49649" y="125239"/>
                  <a:pt x="62954" y="114300"/>
                </a:cubicBezTo>
                <a:cubicBezTo>
                  <a:pt x="49649" y="103361"/>
                  <a:pt x="36388" y="91708"/>
                  <a:pt x="25628" y="78804"/>
                </a:cubicBezTo>
                <a:cubicBezTo>
                  <a:pt x="10894" y="61079"/>
                  <a:pt x="0" y="40094"/>
                  <a:pt x="0" y="14288"/>
                </a:cubicBezTo>
                <a:cubicBezTo>
                  <a:pt x="0" y="6385"/>
                  <a:pt x="6385" y="0"/>
                  <a:pt x="14288" y="0"/>
                </a:cubicBezTo>
                <a:cubicBezTo>
                  <a:pt x="22190" y="0"/>
                  <a:pt x="28575" y="6385"/>
                  <a:pt x="28575" y="14288"/>
                </a:cubicBezTo>
                <a:lnTo>
                  <a:pt x="142875" y="14288"/>
                </a:lnTo>
                <a:cubicBezTo>
                  <a:pt x="142875" y="6385"/>
                  <a:pt x="149260" y="0"/>
                  <a:pt x="157163" y="0"/>
                </a:cubicBezTo>
                <a:close/>
                <a:moveTo>
                  <a:pt x="126578" y="171450"/>
                </a:moveTo>
                <a:lnTo>
                  <a:pt x="44916" y="171450"/>
                </a:lnTo>
                <a:cubicBezTo>
                  <a:pt x="41255" y="176138"/>
                  <a:pt x="38174" y="180871"/>
                  <a:pt x="35719" y="185738"/>
                </a:cubicBezTo>
                <a:lnTo>
                  <a:pt x="135821" y="185738"/>
                </a:lnTo>
                <a:cubicBezTo>
                  <a:pt x="133320" y="180871"/>
                  <a:pt x="130239" y="176138"/>
                  <a:pt x="126623" y="171450"/>
                </a:cubicBezTo>
                <a:close/>
                <a:moveTo>
                  <a:pt x="106263" y="150019"/>
                </a:moveTo>
                <a:cubicBezTo>
                  <a:pt x="99879" y="144214"/>
                  <a:pt x="92958" y="138499"/>
                  <a:pt x="85725" y="132606"/>
                </a:cubicBezTo>
                <a:cubicBezTo>
                  <a:pt x="78492" y="138455"/>
                  <a:pt x="71571" y="144214"/>
                  <a:pt x="65187" y="150019"/>
                </a:cubicBezTo>
                <a:lnTo>
                  <a:pt x="106263" y="150019"/>
                </a:lnTo>
                <a:close/>
                <a:moveTo>
                  <a:pt x="44872" y="57150"/>
                </a:moveTo>
                <a:lnTo>
                  <a:pt x="126534" y="57150"/>
                </a:lnTo>
                <a:cubicBezTo>
                  <a:pt x="130195" y="52462"/>
                  <a:pt x="133276" y="47729"/>
                  <a:pt x="135731" y="42863"/>
                </a:cubicBezTo>
                <a:lnTo>
                  <a:pt x="35674" y="42863"/>
                </a:lnTo>
                <a:cubicBezTo>
                  <a:pt x="38174" y="47729"/>
                  <a:pt x="41255" y="52462"/>
                  <a:pt x="44872" y="57150"/>
                </a:cubicBezTo>
                <a:close/>
                <a:moveTo>
                  <a:pt x="65187" y="78581"/>
                </a:moveTo>
                <a:cubicBezTo>
                  <a:pt x="71571" y="84386"/>
                  <a:pt x="78492" y="90101"/>
                  <a:pt x="85725" y="95994"/>
                </a:cubicBezTo>
                <a:cubicBezTo>
                  <a:pt x="92958" y="90145"/>
                  <a:pt x="99879" y="84386"/>
                  <a:pt x="106263" y="78581"/>
                </a:cubicBezTo>
                <a:lnTo>
                  <a:pt x="65187" y="78581"/>
                </a:ln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12" name="Text 10"/>
          <p:cNvSpPr/>
          <p:nvPr/>
        </p:nvSpPr>
        <p:spPr>
          <a:xfrm>
            <a:off x="1017270" y="4061460"/>
            <a:ext cx="2438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Primary Active Components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220" y="448056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14" name="Text 12"/>
          <p:cNvSpPr/>
          <p:nvPr/>
        </p:nvSpPr>
        <p:spPr>
          <a:xfrm>
            <a:off x="788551" y="4575810"/>
            <a:ext cx="200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26820" y="4480560"/>
            <a:ext cx="3771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IPF-1 through IPF-5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26820" y="4785361"/>
            <a:ext cx="3762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~45 kDa fragments with anti-cancer activity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226820" y="5090161"/>
            <a:ext cx="3762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Mechanism:</a:t>
            </a: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Candara" pitchFamily="34" charset="0"/>
                <a:ea typeface="Liter" pitchFamily="34" charset="-122"/>
                <a:cs typeface="Liter" pitchFamily="34" charset="-120"/>
              </a:rPr>
              <a:t>gp96 binding affinity → immune activation</a:t>
            </a:r>
            <a:endParaRPr lang="en-US" sz="16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7220" y="554736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19" name="Text 17"/>
          <p:cNvSpPr/>
          <p:nvPr/>
        </p:nvSpPr>
        <p:spPr>
          <a:xfrm>
            <a:off x="792480" y="5642611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B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26820" y="5547361"/>
            <a:ext cx="3695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IPF-6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26820" y="5852161"/>
            <a:ext cx="51185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14-mer peptide: GDEPLENYLDTEYF (SEQ ID NO:6)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226820" y="6156961"/>
            <a:ext cx="3686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Mechanism:</a:t>
            </a: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 Binds HIV-1 gp120, gp41, and human CD4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376160" y="1638300"/>
            <a:ext cx="4438650" cy="3676650"/>
          </a:xfrm>
          <a:custGeom>
            <a:avLst/>
            <a:gdLst/>
            <a:ahLst/>
            <a:cxnLst/>
            <a:rect l="l" t="t" r="r" b="b"/>
            <a:pathLst>
              <a:path w="4438650" h="3676650">
                <a:moveTo>
                  <a:pt x="114307" y="0"/>
                </a:moveTo>
                <a:lnTo>
                  <a:pt x="4324343" y="0"/>
                </a:lnTo>
                <a:cubicBezTo>
                  <a:pt x="4387473" y="0"/>
                  <a:pt x="4438650" y="51177"/>
                  <a:pt x="4438650" y="114307"/>
                </a:cubicBezTo>
                <a:lnTo>
                  <a:pt x="4438650" y="3562343"/>
                </a:lnTo>
                <a:cubicBezTo>
                  <a:pt x="4438650" y="3625473"/>
                  <a:pt x="4387473" y="3676650"/>
                  <a:pt x="4324343" y="3676650"/>
                </a:cubicBezTo>
                <a:lnTo>
                  <a:pt x="114307" y="3676650"/>
                </a:lnTo>
                <a:cubicBezTo>
                  <a:pt x="51177" y="3676650"/>
                  <a:pt x="0" y="3625473"/>
                  <a:pt x="0" y="35623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</p:sp>
      <p:sp>
        <p:nvSpPr>
          <p:cNvPr id="24" name="Text 22"/>
          <p:cNvSpPr/>
          <p:nvPr/>
        </p:nvSpPr>
        <p:spPr>
          <a:xfrm>
            <a:off x="7604760" y="1866900"/>
            <a:ext cx="4076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Key Innovation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628573" y="257937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00B050"/>
          </a:solidFill>
          <a:ln/>
        </p:spPr>
      </p:sp>
      <p:sp>
        <p:nvSpPr>
          <p:cNvPr id="26" name="Text 24"/>
          <p:cNvSpPr/>
          <p:nvPr/>
        </p:nvSpPr>
        <p:spPr>
          <a:xfrm>
            <a:off x="7957185" y="2541270"/>
            <a:ext cx="3714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Eliminates Proteolytic Activity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957185" y="2846070"/>
            <a:ext cx="37052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Irreversible inactivation at controlled pH ensures safety</a:t>
            </a: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7628573" y="356997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00B050"/>
          </a:solidFill>
          <a:ln/>
        </p:spPr>
      </p:sp>
      <p:sp>
        <p:nvSpPr>
          <p:cNvPr id="29" name="Text 27"/>
          <p:cNvSpPr/>
          <p:nvPr/>
        </p:nvSpPr>
        <p:spPr>
          <a:xfrm>
            <a:off x="7957185" y="3531870"/>
            <a:ext cx="334812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Preserves Immunomodulatory Structure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7957185" y="3836670"/>
            <a:ext cx="3086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Maintains therapeutic binding domains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628573" y="433197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00B050"/>
          </a:solidFill>
          <a:ln/>
        </p:spPr>
      </p:sp>
      <p:sp>
        <p:nvSpPr>
          <p:cNvPr id="32" name="Text 30"/>
          <p:cNvSpPr/>
          <p:nvPr/>
        </p:nvSpPr>
        <p:spPr>
          <a:xfrm>
            <a:off x="7957185" y="4293870"/>
            <a:ext cx="3581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Dual-Mechanism Platform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957185" y="4687340"/>
            <a:ext cx="3571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Single scaffold, two distinct therapeutic applications</a:t>
            </a: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7379970" y="5505451"/>
            <a:ext cx="4427220" cy="1112520"/>
          </a:xfrm>
          <a:custGeom>
            <a:avLst/>
            <a:gdLst/>
            <a:ahLst/>
            <a:cxnLst/>
            <a:rect l="l" t="t" r="r" b="b"/>
            <a:pathLst>
              <a:path w="4427220" h="1112520">
                <a:moveTo>
                  <a:pt x="114300" y="0"/>
                </a:moveTo>
                <a:lnTo>
                  <a:pt x="4312920" y="0"/>
                </a:lnTo>
                <a:cubicBezTo>
                  <a:pt x="4376046" y="0"/>
                  <a:pt x="4427220" y="51174"/>
                  <a:pt x="4427220" y="114300"/>
                </a:cubicBezTo>
                <a:lnTo>
                  <a:pt x="4427220" y="998220"/>
                </a:lnTo>
                <a:cubicBezTo>
                  <a:pt x="4427220" y="1061346"/>
                  <a:pt x="4376046" y="1112520"/>
                  <a:pt x="4312920" y="1112520"/>
                </a:cubicBezTo>
                <a:lnTo>
                  <a:pt x="114300" y="1112520"/>
                </a:lnTo>
                <a:cubicBezTo>
                  <a:pt x="51174" y="1112520"/>
                  <a:pt x="0" y="1061346"/>
                  <a:pt x="0" y="99822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574280" y="5699761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Patent Reference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574280" y="5966461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US 8,309,072 B2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7574280" y="6233161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The Zhabilov Trust | Nov. 13, 2012</a:t>
            </a:r>
            <a:endParaRPr lang="en-US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872" y="214313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 / DUAL-PATHWAY MECHANISM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One Scaffold, Two </a:t>
            </a:r>
            <a:r>
              <a:rPr lang="en-US" sz="2700" b="1" dirty="0">
                <a:solidFill>
                  <a:srgbClr val="00B0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Therapeutic </a:t>
            </a:r>
            <a:r>
              <a:rPr lang="en-US" sz="27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Applications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latin typeface="Liter" pitchFamily="34" charset="0"/>
                <a:ea typeface="Liter" pitchFamily="34" charset="-122"/>
                <a:cs typeface="Liter" pitchFamily="34" charset="-120"/>
              </a:rPr>
              <a:t>Convergent design enabling oncology and infectious disease treatment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638300"/>
            <a:ext cx="5619750" cy="3562350"/>
          </a:xfrm>
          <a:custGeom>
            <a:avLst/>
            <a:gdLst/>
            <a:ahLst/>
            <a:cxnLst/>
            <a:rect l="l" t="t" r="r" b="b"/>
            <a:pathLst>
              <a:path w="5619750" h="3562350">
                <a:moveTo>
                  <a:pt x="114316" y="0"/>
                </a:moveTo>
                <a:lnTo>
                  <a:pt x="5505434" y="0"/>
                </a:lnTo>
                <a:cubicBezTo>
                  <a:pt x="5568569" y="0"/>
                  <a:pt x="5619750" y="51181"/>
                  <a:pt x="5619750" y="114316"/>
                </a:cubicBezTo>
                <a:lnTo>
                  <a:pt x="5619750" y="3448034"/>
                </a:lnTo>
                <a:cubicBezTo>
                  <a:pt x="5619750" y="3511169"/>
                  <a:pt x="5568569" y="3562350"/>
                  <a:pt x="5505434" y="3562350"/>
                </a:cubicBezTo>
                <a:lnTo>
                  <a:pt x="114316" y="3562350"/>
                </a:lnTo>
                <a:cubicBezTo>
                  <a:pt x="51181" y="3562350"/>
                  <a:pt x="0" y="3511169"/>
                  <a:pt x="0" y="3448034"/>
                </a:cubicBezTo>
                <a:lnTo>
                  <a:pt x="0" y="114316"/>
                </a:lnTo>
                <a:cubicBezTo>
                  <a:pt x="0" y="51223"/>
                  <a:pt x="51223" y="0"/>
                  <a:pt x="114316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</p:sp>
      <p:sp>
        <p:nvSpPr>
          <p:cNvPr id="6" name="Shape 4"/>
          <p:cNvSpPr/>
          <p:nvPr/>
        </p:nvSpPr>
        <p:spPr>
          <a:xfrm>
            <a:off x="609600" y="190488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766763" y="203823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87474" y="0"/>
                </a:moveTo>
                <a:cubicBezTo>
                  <a:pt x="99901" y="0"/>
                  <a:pt x="111472" y="6474"/>
                  <a:pt x="117946" y="17078"/>
                </a:cubicBezTo>
                <a:cubicBezTo>
                  <a:pt x="118393" y="17822"/>
                  <a:pt x="122783" y="25003"/>
                  <a:pt x="131080" y="38584"/>
                </a:cubicBezTo>
                <a:cubicBezTo>
                  <a:pt x="138931" y="51420"/>
                  <a:pt x="137889" y="67791"/>
                  <a:pt x="128476" y="79511"/>
                </a:cubicBezTo>
                <a:lnTo>
                  <a:pt x="103547" y="110765"/>
                </a:lnTo>
                <a:lnTo>
                  <a:pt x="135620" y="151061"/>
                </a:lnTo>
                <a:cubicBezTo>
                  <a:pt x="137666" y="153628"/>
                  <a:pt x="137257" y="157349"/>
                  <a:pt x="134689" y="159432"/>
                </a:cubicBezTo>
                <a:lnTo>
                  <a:pt x="104924" y="183245"/>
                </a:lnTo>
                <a:cubicBezTo>
                  <a:pt x="102357" y="185291"/>
                  <a:pt x="98599" y="184882"/>
                  <a:pt x="96552" y="182314"/>
                </a:cubicBezTo>
                <a:lnTo>
                  <a:pt x="14362" y="79549"/>
                </a:lnTo>
                <a:cubicBezTo>
                  <a:pt x="4949" y="67828"/>
                  <a:pt x="3907" y="51457"/>
                  <a:pt x="11757" y="38621"/>
                </a:cubicBezTo>
                <a:cubicBezTo>
                  <a:pt x="20092" y="25003"/>
                  <a:pt x="24445" y="17822"/>
                  <a:pt x="24929" y="17078"/>
                </a:cubicBezTo>
                <a:cubicBezTo>
                  <a:pt x="31403" y="6474"/>
                  <a:pt x="42937" y="0"/>
                  <a:pt x="55401" y="0"/>
                </a:cubicBezTo>
                <a:lnTo>
                  <a:pt x="87511" y="0"/>
                </a:lnTo>
                <a:close/>
                <a:moveTo>
                  <a:pt x="71438" y="70396"/>
                </a:moveTo>
                <a:lnTo>
                  <a:pt x="89520" y="47625"/>
                </a:lnTo>
                <a:lnTo>
                  <a:pt x="53318" y="47625"/>
                </a:lnTo>
                <a:lnTo>
                  <a:pt x="71400" y="70396"/>
                </a:lnTo>
                <a:close/>
                <a:moveTo>
                  <a:pt x="27905" y="125090"/>
                </a:moveTo>
                <a:lnTo>
                  <a:pt x="59978" y="165199"/>
                </a:lnTo>
                <a:lnTo>
                  <a:pt x="46286" y="182314"/>
                </a:lnTo>
                <a:cubicBezTo>
                  <a:pt x="44239" y="184882"/>
                  <a:pt x="40481" y="185291"/>
                  <a:pt x="37914" y="183245"/>
                </a:cubicBezTo>
                <a:lnTo>
                  <a:pt x="8148" y="159432"/>
                </a:lnTo>
                <a:cubicBezTo>
                  <a:pt x="5581" y="157386"/>
                  <a:pt x="5172" y="153628"/>
                  <a:pt x="7218" y="151061"/>
                </a:cubicBezTo>
                <a:lnTo>
                  <a:pt x="27905" y="125090"/>
                </a:lnTo>
                <a:close/>
              </a:path>
            </a:pathLst>
          </a:custGeom>
          <a:solidFill>
            <a:srgbClr val="92D050"/>
          </a:solidFill>
          <a:ln/>
        </p:spPr>
      </p:sp>
      <p:sp>
        <p:nvSpPr>
          <p:cNvPr id="8" name="Text 6"/>
          <p:cNvSpPr/>
          <p:nvPr/>
        </p:nvSpPr>
        <p:spPr>
          <a:xfrm>
            <a:off x="1181100" y="1866900"/>
            <a:ext cx="1181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Pathway 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1099" y="2171581"/>
            <a:ext cx="3377045" cy="349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Oncology / Immune Activation 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" y="3116461"/>
            <a:ext cx="5248275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Anti-Cancer Immune Activation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9600" y="3497461"/>
            <a:ext cx="523875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IPF binds gp96 → CD91 engagement → DC maturation → CTL activation → Tumor cell </a:t>
            </a: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killing/ Th1 Response 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09600" y="4145160"/>
            <a:ext cx="1714500" cy="280555"/>
          </a:xfrm>
          <a:prstGeom prst="rect">
            <a:avLst/>
          </a:prstGeom>
          <a:noFill/>
          <a:ln>
            <a:noFill/>
          </a:ln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gp96 Chaperoning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676601" y="4159016"/>
            <a:ext cx="1673494" cy="266700"/>
          </a:xfrm>
          <a:prstGeom prst="rect">
            <a:avLst/>
          </a:prstGeom>
          <a:noFill/>
          <a:ln>
            <a:noFill/>
          </a:ln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DC Maturation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350094" y="4145160"/>
            <a:ext cx="1498255" cy="280555"/>
          </a:xfrm>
          <a:prstGeom prst="rect">
            <a:avLst/>
          </a:prstGeom>
          <a:noFill/>
          <a:ln>
            <a:noFill/>
          </a:ln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Th1 Response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191250" y="1638300"/>
            <a:ext cx="5619750" cy="3562350"/>
          </a:xfrm>
          <a:custGeom>
            <a:avLst/>
            <a:gdLst/>
            <a:ahLst/>
            <a:cxnLst/>
            <a:rect l="l" t="t" r="r" b="b"/>
            <a:pathLst>
              <a:path w="5619750" h="3562350">
                <a:moveTo>
                  <a:pt x="114316" y="0"/>
                </a:moveTo>
                <a:lnTo>
                  <a:pt x="5505434" y="0"/>
                </a:lnTo>
                <a:cubicBezTo>
                  <a:pt x="5568569" y="0"/>
                  <a:pt x="5619750" y="51181"/>
                  <a:pt x="5619750" y="114316"/>
                </a:cubicBezTo>
                <a:lnTo>
                  <a:pt x="5619750" y="3448034"/>
                </a:lnTo>
                <a:cubicBezTo>
                  <a:pt x="5619750" y="3511169"/>
                  <a:pt x="5568569" y="3562350"/>
                  <a:pt x="5505434" y="3562350"/>
                </a:cubicBezTo>
                <a:lnTo>
                  <a:pt x="114316" y="3562350"/>
                </a:lnTo>
                <a:cubicBezTo>
                  <a:pt x="51181" y="3562350"/>
                  <a:pt x="0" y="3511169"/>
                  <a:pt x="0" y="3448034"/>
                </a:cubicBezTo>
                <a:lnTo>
                  <a:pt x="0" y="114316"/>
                </a:lnTo>
                <a:cubicBezTo>
                  <a:pt x="0" y="51223"/>
                  <a:pt x="51223" y="0"/>
                  <a:pt x="114316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</p:sp>
      <p:sp>
        <p:nvSpPr>
          <p:cNvPr id="19" name="Shape 17"/>
          <p:cNvSpPr/>
          <p:nvPr/>
        </p:nvSpPr>
        <p:spPr>
          <a:xfrm>
            <a:off x="6419850" y="190488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6553200" y="203823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0133" y="14883"/>
                </a:moveTo>
                <a:cubicBezTo>
                  <a:pt x="110133" y="6660"/>
                  <a:pt x="103473" y="0"/>
                  <a:pt x="95250" y="0"/>
                </a:cubicBezTo>
                <a:cubicBezTo>
                  <a:pt x="87027" y="0"/>
                  <a:pt x="80367" y="6660"/>
                  <a:pt x="80367" y="14883"/>
                </a:cubicBezTo>
                <a:cubicBezTo>
                  <a:pt x="80367" y="31291"/>
                  <a:pt x="60536" y="39477"/>
                  <a:pt x="48927" y="27905"/>
                </a:cubicBezTo>
                <a:cubicBezTo>
                  <a:pt x="43123" y="22101"/>
                  <a:pt x="33710" y="22101"/>
                  <a:pt x="27868" y="27905"/>
                </a:cubicBezTo>
                <a:cubicBezTo>
                  <a:pt x="22027" y="33710"/>
                  <a:pt x="22064" y="43123"/>
                  <a:pt x="27868" y="48964"/>
                </a:cubicBezTo>
                <a:cubicBezTo>
                  <a:pt x="39477" y="60573"/>
                  <a:pt x="31254" y="80404"/>
                  <a:pt x="14846" y="80404"/>
                </a:cubicBezTo>
                <a:cubicBezTo>
                  <a:pt x="6623" y="80404"/>
                  <a:pt x="-37" y="87064"/>
                  <a:pt x="-37" y="95287"/>
                </a:cubicBezTo>
                <a:cubicBezTo>
                  <a:pt x="-37" y="103510"/>
                  <a:pt x="6623" y="110170"/>
                  <a:pt x="14846" y="110170"/>
                </a:cubicBezTo>
                <a:cubicBezTo>
                  <a:pt x="31254" y="110170"/>
                  <a:pt x="39439" y="130001"/>
                  <a:pt x="27868" y="141610"/>
                </a:cubicBezTo>
                <a:cubicBezTo>
                  <a:pt x="22064" y="147414"/>
                  <a:pt x="22064" y="156828"/>
                  <a:pt x="27868" y="162669"/>
                </a:cubicBezTo>
                <a:cubicBezTo>
                  <a:pt x="33672" y="168511"/>
                  <a:pt x="43086" y="168473"/>
                  <a:pt x="48927" y="162669"/>
                </a:cubicBezTo>
                <a:cubicBezTo>
                  <a:pt x="60536" y="151061"/>
                  <a:pt x="80367" y="159283"/>
                  <a:pt x="80367" y="175692"/>
                </a:cubicBezTo>
                <a:cubicBezTo>
                  <a:pt x="80367" y="183914"/>
                  <a:pt x="87027" y="190574"/>
                  <a:pt x="95250" y="190574"/>
                </a:cubicBezTo>
                <a:cubicBezTo>
                  <a:pt x="103473" y="190574"/>
                  <a:pt x="110133" y="183914"/>
                  <a:pt x="110133" y="175692"/>
                </a:cubicBezTo>
                <a:cubicBezTo>
                  <a:pt x="110133" y="159283"/>
                  <a:pt x="129964" y="151098"/>
                  <a:pt x="141573" y="162669"/>
                </a:cubicBezTo>
                <a:cubicBezTo>
                  <a:pt x="147377" y="168473"/>
                  <a:pt x="156790" y="168473"/>
                  <a:pt x="162632" y="162669"/>
                </a:cubicBezTo>
                <a:cubicBezTo>
                  <a:pt x="168473" y="156865"/>
                  <a:pt x="168436" y="147451"/>
                  <a:pt x="162632" y="141610"/>
                </a:cubicBezTo>
                <a:cubicBezTo>
                  <a:pt x="151023" y="130001"/>
                  <a:pt x="159246" y="110170"/>
                  <a:pt x="175654" y="110170"/>
                </a:cubicBezTo>
                <a:cubicBezTo>
                  <a:pt x="183877" y="110170"/>
                  <a:pt x="190537" y="103510"/>
                  <a:pt x="190537" y="95287"/>
                </a:cubicBezTo>
                <a:cubicBezTo>
                  <a:pt x="190537" y="87064"/>
                  <a:pt x="183877" y="80404"/>
                  <a:pt x="175654" y="80404"/>
                </a:cubicBezTo>
                <a:cubicBezTo>
                  <a:pt x="159246" y="80404"/>
                  <a:pt x="151061" y="60573"/>
                  <a:pt x="162632" y="48964"/>
                </a:cubicBezTo>
                <a:cubicBezTo>
                  <a:pt x="168436" y="43160"/>
                  <a:pt x="168436" y="33747"/>
                  <a:pt x="162632" y="27905"/>
                </a:cubicBezTo>
                <a:cubicBezTo>
                  <a:pt x="156828" y="22064"/>
                  <a:pt x="147414" y="22101"/>
                  <a:pt x="141573" y="27905"/>
                </a:cubicBezTo>
                <a:cubicBezTo>
                  <a:pt x="129964" y="39477"/>
                  <a:pt x="110133" y="31291"/>
                  <a:pt x="110133" y="14883"/>
                </a:cubicBezTo>
                <a:close/>
                <a:moveTo>
                  <a:pt x="59531" y="83344"/>
                </a:moveTo>
                <a:cubicBezTo>
                  <a:pt x="59531" y="76773"/>
                  <a:pt x="64866" y="71438"/>
                  <a:pt x="71438" y="71438"/>
                </a:cubicBezTo>
                <a:cubicBezTo>
                  <a:pt x="78009" y="71438"/>
                  <a:pt x="83344" y="76773"/>
                  <a:pt x="83344" y="83344"/>
                </a:cubicBezTo>
                <a:cubicBezTo>
                  <a:pt x="83344" y="89915"/>
                  <a:pt x="78009" y="95250"/>
                  <a:pt x="71438" y="95250"/>
                </a:cubicBezTo>
                <a:cubicBezTo>
                  <a:pt x="64866" y="95250"/>
                  <a:pt x="59531" y="89915"/>
                  <a:pt x="59531" y="83344"/>
                </a:cubicBezTo>
                <a:close/>
                <a:moveTo>
                  <a:pt x="119063" y="95250"/>
                </a:moveTo>
                <a:cubicBezTo>
                  <a:pt x="125634" y="95250"/>
                  <a:pt x="130969" y="100585"/>
                  <a:pt x="130969" y="107156"/>
                </a:cubicBezTo>
                <a:cubicBezTo>
                  <a:pt x="130969" y="113727"/>
                  <a:pt x="125634" y="119063"/>
                  <a:pt x="119063" y="119063"/>
                </a:cubicBezTo>
                <a:cubicBezTo>
                  <a:pt x="112491" y="119063"/>
                  <a:pt x="107156" y="113727"/>
                  <a:pt x="107156" y="107156"/>
                </a:cubicBezTo>
                <a:cubicBezTo>
                  <a:pt x="107156" y="100585"/>
                  <a:pt x="112491" y="95250"/>
                  <a:pt x="119063" y="95250"/>
                </a:cubicBezTo>
                <a:close/>
              </a:path>
            </a:pathLst>
          </a:custGeom>
          <a:solidFill>
            <a:srgbClr val="92D050"/>
          </a:solidFill>
          <a:ln/>
        </p:spPr>
      </p:sp>
      <p:sp>
        <p:nvSpPr>
          <p:cNvPr id="21" name="Text 19"/>
          <p:cNvSpPr/>
          <p:nvPr/>
        </p:nvSpPr>
        <p:spPr>
          <a:xfrm>
            <a:off x="6991350" y="1866900"/>
            <a:ext cx="1343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Pathway B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91350" y="2171581"/>
            <a:ext cx="130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Infectious Disease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19850" y="3116461"/>
            <a:ext cx="5248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Anti-Viral Entry Inhibition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19850" y="3497461"/>
            <a:ext cx="5238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IPF-6 binds gp41/gp120/CD4 → Steric interference → Membrane fusion blockade → Viral </a:t>
            </a: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clearance / </a:t>
            </a:r>
            <a:r>
              <a:rPr lang="en-US" sz="1200" dirty="0" err="1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γδ</a:t>
            </a:r>
            <a:r>
              <a:rPr lang="en-US" sz="1200" dirty="0">
                <a:solidFill>
                  <a:srgbClr val="00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T-Cell Activation</a:t>
            </a:r>
            <a:endParaRPr lang="en-US" sz="2000" dirty="0">
              <a:solidFill>
                <a:srgbClr val="000000"/>
              </a:solidFill>
            </a:endParaRPr>
          </a:p>
          <a:p>
            <a:pPr>
              <a:lnSpc>
                <a:spcPct val="140000"/>
              </a:lnSpc>
            </a:pP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19850" y="4145161"/>
            <a:ext cx="1447800" cy="266700"/>
          </a:xfrm>
          <a:custGeom>
            <a:avLst/>
            <a:gdLst/>
            <a:ahLst/>
            <a:cxnLst/>
            <a:rect l="l" t="t" r="r" b="b"/>
            <a:pathLst>
              <a:path w="1447800" h="266700">
                <a:moveTo>
                  <a:pt x="133350" y="0"/>
                </a:moveTo>
                <a:lnTo>
                  <a:pt x="1314450" y="0"/>
                </a:lnTo>
                <a:cubicBezTo>
                  <a:pt x="1388048" y="0"/>
                  <a:pt x="1447800" y="59752"/>
                  <a:pt x="1447800" y="133350"/>
                </a:cubicBezTo>
                <a:lnTo>
                  <a:pt x="1447800" y="133350"/>
                </a:lnTo>
                <a:cubicBezTo>
                  <a:pt x="1447800" y="206948"/>
                  <a:pt x="1388048" y="266700"/>
                  <a:pt x="13144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6419850" y="4145161"/>
            <a:ext cx="15144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Multi-Target Binding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939564" y="4145161"/>
            <a:ext cx="1114425" cy="266700"/>
          </a:xfrm>
          <a:custGeom>
            <a:avLst/>
            <a:gdLst/>
            <a:ahLst/>
            <a:cxnLst/>
            <a:rect l="l" t="t" r="r" b="b"/>
            <a:pathLst>
              <a:path w="1114425" h="266700">
                <a:moveTo>
                  <a:pt x="133350" y="0"/>
                </a:moveTo>
                <a:lnTo>
                  <a:pt x="981075" y="0"/>
                </a:lnTo>
                <a:cubicBezTo>
                  <a:pt x="1054673" y="0"/>
                  <a:pt x="1114425" y="59752"/>
                  <a:pt x="1114425" y="133350"/>
                </a:cubicBezTo>
                <a:lnTo>
                  <a:pt x="1114425" y="133350"/>
                </a:lnTo>
                <a:cubicBezTo>
                  <a:pt x="1114425" y="206948"/>
                  <a:pt x="1054673" y="266700"/>
                  <a:pt x="9810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7939564" y="4145160"/>
            <a:ext cx="1550800" cy="280555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Entry Blockade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9126379" y="4145161"/>
            <a:ext cx="1381125" cy="266700"/>
          </a:xfrm>
          <a:custGeom>
            <a:avLst/>
            <a:gdLst/>
            <a:ahLst/>
            <a:cxnLst/>
            <a:rect l="l" t="t" r="r" b="b"/>
            <a:pathLst>
              <a:path w="1381125" h="266700">
                <a:moveTo>
                  <a:pt x="133350" y="0"/>
                </a:moveTo>
                <a:lnTo>
                  <a:pt x="1247775" y="0"/>
                </a:lnTo>
                <a:cubicBezTo>
                  <a:pt x="1321373" y="0"/>
                  <a:pt x="1381125" y="59752"/>
                  <a:pt x="1381125" y="133350"/>
                </a:cubicBezTo>
                <a:lnTo>
                  <a:pt x="1381125" y="133350"/>
                </a:lnTo>
                <a:cubicBezTo>
                  <a:pt x="1381125" y="206948"/>
                  <a:pt x="1321373" y="266700"/>
                  <a:pt x="12477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9819128" y="4145160"/>
            <a:ext cx="1652435" cy="280555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γδ T-Cell Activation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384810" y="5398771"/>
            <a:ext cx="11418570" cy="1074420"/>
          </a:xfrm>
          <a:custGeom>
            <a:avLst/>
            <a:gdLst/>
            <a:ahLst/>
            <a:cxnLst/>
            <a:rect l="l" t="t" r="r" b="b"/>
            <a:pathLst>
              <a:path w="11418570" h="1074420">
                <a:moveTo>
                  <a:pt x="114297" y="0"/>
                </a:moveTo>
                <a:lnTo>
                  <a:pt x="11304273" y="0"/>
                </a:lnTo>
                <a:cubicBezTo>
                  <a:pt x="11367398" y="0"/>
                  <a:pt x="11418570" y="51172"/>
                  <a:pt x="11418570" y="114297"/>
                </a:cubicBezTo>
                <a:lnTo>
                  <a:pt x="11418570" y="960123"/>
                </a:lnTo>
                <a:cubicBezTo>
                  <a:pt x="11418570" y="1023248"/>
                  <a:pt x="11367398" y="1074420"/>
                  <a:pt x="11304273" y="1074420"/>
                </a:cubicBezTo>
                <a:lnTo>
                  <a:pt x="114297" y="1074420"/>
                </a:lnTo>
                <a:cubicBezTo>
                  <a:pt x="51172" y="1074420"/>
                  <a:pt x="0" y="1023248"/>
                  <a:pt x="0" y="96012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7220" y="563118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gradFill flip="none" rotWithShape="1">
            <a:gsLst>
              <a:gs pos="0">
                <a:srgbClr val="6B4E7C"/>
              </a:gs>
              <a:gs pos="100000">
                <a:srgbClr val="8B6E9C"/>
              </a:gs>
            </a:gsLst>
            <a:lin ang="2700000" scaled="1"/>
          </a:gradFill>
          <a:ln/>
        </p:spPr>
      </p:sp>
      <p:sp>
        <p:nvSpPr>
          <p:cNvPr id="33" name="Shape 31"/>
          <p:cNvSpPr/>
          <p:nvPr/>
        </p:nvSpPr>
        <p:spPr>
          <a:xfrm>
            <a:off x="807720" y="582168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35719"/>
                </a:moveTo>
                <a:cubicBezTo>
                  <a:pt x="0" y="23887"/>
                  <a:pt x="9599" y="14288"/>
                  <a:pt x="21431" y="14288"/>
                </a:cubicBezTo>
                <a:lnTo>
                  <a:pt x="64294" y="14288"/>
                </a:lnTo>
                <a:cubicBezTo>
                  <a:pt x="76126" y="14288"/>
                  <a:pt x="85725" y="23887"/>
                  <a:pt x="85725" y="35719"/>
                </a:cubicBezTo>
                <a:lnTo>
                  <a:pt x="85725" y="42863"/>
                </a:lnTo>
                <a:lnTo>
                  <a:pt x="142875" y="42863"/>
                </a:lnTo>
                <a:lnTo>
                  <a:pt x="142875" y="35719"/>
                </a:lnTo>
                <a:cubicBezTo>
                  <a:pt x="142875" y="23887"/>
                  <a:pt x="152474" y="14288"/>
                  <a:pt x="164306" y="14288"/>
                </a:cubicBezTo>
                <a:lnTo>
                  <a:pt x="207169" y="14288"/>
                </a:lnTo>
                <a:cubicBezTo>
                  <a:pt x="219001" y="14288"/>
                  <a:pt x="228600" y="23887"/>
                  <a:pt x="228600" y="35719"/>
                </a:cubicBezTo>
                <a:lnTo>
                  <a:pt x="228600" y="78581"/>
                </a:lnTo>
                <a:cubicBezTo>
                  <a:pt x="228600" y="90413"/>
                  <a:pt x="219001" y="100013"/>
                  <a:pt x="207169" y="100013"/>
                </a:cubicBezTo>
                <a:lnTo>
                  <a:pt x="164306" y="100013"/>
                </a:lnTo>
                <a:cubicBezTo>
                  <a:pt x="152474" y="100013"/>
                  <a:pt x="142875" y="90413"/>
                  <a:pt x="142875" y="78581"/>
                </a:cubicBezTo>
                <a:lnTo>
                  <a:pt x="142875" y="71438"/>
                </a:lnTo>
                <a:lnTo>
                  <a:pt x="85725" y="71438"/>
                </a:lnTo>
                <a:lnTo>
                  <a:pt x="85725" y="78581"/>
                </a:lnTo>
                <a:cubicBezTo>
                  <a:pt x="85725" y="81841"/>
                  <a:pt x="84966" y="84966"/>
                  <a:pt x="83671" y="87734"/>
                </a:cubicBezTo>
                <a:lnTo>
                  <a:pt x="114300" y="128588"/>
                </a:lnTo>
                <a:lnTo>
                  <a:pt x="150019" y="128588"/>
                </a:lnTo>
                <a:cubicBezTo>
                  <a:pt x="161851" y="128588"/>
                  <a:pt x="171450" y="138187"/>
                  <a:pt x="171450" y="150019"/>
                </a:cubicBezTo>
                <a:lnTo>
                  <a:pt x="171450" y="192881"/>
                </a:lnTo>
                <a:cubicBezTo>
                  <a:pt x="171450" y="204713"/>
                  <a:pt x="161851" y="214313"/>
                  <a:pt x="150019" y="214313"/>
                </a:cubicBezTo>
                <a:lnTo>
                  <a:pt x="107156" y="214313"/>
                </a:lnTo>
                <a:cubicBezTo>
                  <a:pt x="95324" y="214313"/>
                  <a:pt x="85725" y="204713"/>
                  <a:pt x="85725" y="192881"/>
                </a:cubicBezTo>
                <a:lnTo>
                  <a:pt x="85725" y="150019"/>
                </a:lnTo>
                <a:cubicBezTo>
                  <a:pt x="85725" y="146759"/>
                  <a:pt x="86484" y="143634"/>
                  <a:pt x="87779" y="140866"/>
                </a:cubicBezTo>
                <a:lnTo>
                  <a:pt x="57150" y="100013"/>
                </a:lnTo>
                <a:lnTo>
                  <a:pt x="21431" y="100013"/>
                </a:lnTo>
                <a:cubicBezTo>
                  <a:pt x="9599" y="100013"/>
                  <a:pt x="0" y="90413"/>
                  <a:pt x="0" y="78581"/>
                </a:cubicBezTo>
                <a:lnTo>
                  <a:pt x="0" y="3571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1379220" y="5669280"/>
            <a:ext cx="40576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Platform Convergence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379220" y="5973960"/>
            <a:ext cx="4812030" cy="266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Liter" pitchFamily="34" charset="0"/>
                <a:ea typeface="Liter" pitchFamily="34" charset="-122"/>
                <a:cs typeface="Liter" pitchFamily="34" charset="-120"/>
              </a:rPr>
              <a:t>Single molecular scaffold, distinct therapeutic mechanisms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7861578" y="5669280"/>
            <a:ext cx="12287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IPF-1→5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7370618" y="6012180"/>
            <a:ext cx="168158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Oncology/ Immune  </a:t>
            </a: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Focus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255443" y="5669280"/>
            <a:ext cx="10191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IPF-6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293543" y="6012180"/>
            <a:ext cx="942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Virology Focus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0438329" y="5669280"/>
            <a:ext cx="12096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10476429" y="6012180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Common Scaffold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181277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1E3A5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02A / ANTI-CANCER </a:t>
            </a:r>
            <a:r>
              <a:rPr lang="en-US" sz="1050" b="1" kern="0" spc="53" dirty="0" smtClean="0">
                <a:solidFill>
                  <a:srgbClr val="1E3A5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/ Immune Activation PATHWAY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Immune Activation via gp96 Chaperoning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latin typeface="Liter" pitchFamily="34" charset="0"/>
                <a:ea typeface="Liter" pitchFamily="34" charset="-122"/>
                <a:cs typeface="Liter" pitchFamily="34" charset="-120"/>
              </a:rPr>
              <a:t>Complete mechanism cascade from IPF binding to tumor cell elimination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565910"/>
            <a:ext cx="6760845" cy="4008120"/>
          </a:xfrm>
          <a:custGeom>
            <a:avLst/>
            <a:gdLst/>
            <a:ahLst/>
            <a:cxnLst/>
            <a:rect l="l" t="t" r="r" b="b"/>
            <a:pathLst>
              <a:path w="6760845" h="4008120">
                <a:moveTo>
                  <a:pt x="114312" y="0"/>
                </a:moveTo>
                <a:lnTo>
                  <a:pt x="6646533" y="0"/>
                </a:lnTo>
                <a:cubicBezTo>
                  <a:pt x="6709666" y="0"/>
                  <a:pt x="6760845" y="51179"/>
                  <a:pt x="6760845" y="114312"/>
                </a:cubicBezTo>
                <a:lnTo>
                  <a:pt x="6760845" y="3893808"/>
                </a:lnTo>
                <a:cubicBezTo>
                  <a:pt x="6760845" y="3956899"/>
                  <a:pt x="6709624" y="4008120"/>
                  <a:pt x="6646533" y="4008120"/>
                </a:cubicBezTo>
                <a:lnTo>
                  <a:pt x="114312" y="4008120"/>
                </a:lnTo>
                <a:cubicBezTo>
                  <a:pt x="51179" y="4008120"/>
                  <a:pt x="0" y="3956941"/>
                  <a:pt x="0" y="3893808"/>
                </a:cubicBezTo>
                <a:lnTo>
                  <a:pt x="0" y="114312"/>
                </a:lnTo>
                <a:cubicBezTo>
                  <a:pt x="0" y="51221"/>
                  <a:pt x="51221" y="0"/>
                  <a:pt x="114312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1020" y="1722120"/>
            <a:ext cx="653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Arial Black" pitchFamily="34" charset="0"/>
                <a:ea typeface="Liter" pitchFamily="34" charset="-122"/>
                <a:cs typeface="Liter" pitchFamily="34" charset="-120"/>
              </a:rPr>
              <a:t>Mechanism Cascade</a:t>
            </a:r>
            <a:endParaRPr lang="en-US" sz="1400" dirty="0">
              <a:latin typeface="Arial Black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41020" y="21031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</p:sp>
      <p:sp>
        <p:nvSpPr>
          <p:cNvPr id="8" name="Text 6"/>
          <p:cNvSpPr/>
          <p:nvPr/>
        </p:nvSpPr>
        <p:spPr>
          <a:xfrm>
            <a:off x="502920" y="210312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103120"/>
            <a:ext cx="3086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 binds gp96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60120" y="2331720"/>
            <a:ext cx="3076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96 kDa ER-resident heat shock protein glycoprotein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707130" y="259842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02060"/>
          </a:solidFill>
          <a:ln/>
        </p:spPr>
      </p:sp>
      <p:sp>
        <p:nvSpPr>
          <p:cNvPr id="12" name="Shape 10"/>
          <p:cNvSpPr/>
          <p:nvPr/>
        </p:nvSpPr>
        <p:spPr>
          <a:xfrm>
            <a:off x="541020" y="28270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</p:sp>
      <p:sp>
        <p:nvSpPr>
          <p:cNvPr id="13" name="Text 11"/>
          <p:cNvSpPr/>
          <p:nvPr/>
        </p:nvSpPr>
        <p:spPr>
          <a:xfrm>
            <a:off x="502920" y="282702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60120" y="2827020"/>
            <a:ext cx="2714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gp96-IPF engages CD91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0120" y="3055620"/>
            <a:ext cx="2705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Receptor on dendritic cells and macrophages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707130" y="332232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02060"/>
          </a:solidFill>
          <a:ln/>
        </p:spPr>
      </p:sp>
      <p:sp>
        <p:nvSpPr>
          <p:cNvPr id="17" name="Shape 15"/>
          <p:cNvSpPr/>
          <p:nvPr/>
        </p:nvSpPr>
        <p:spPr>
          <a:xfrm>
            <a:off x="541020" y="35509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3550920"/>
            <a:ext cx="381000" cy="304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3550920"/>
            <a:ext cx="2676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CD91-mediated internalization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60120" y="3779520"/>
            <a:ext cx="2667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Triggers DC maturation and cytokine release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07130" y="404622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02060"/>
          </a:solidFill>
          <a:ln/>
        </p:spPr>
      </p:sp>
      <p:sp>
        <p:nvSpPr>
          <p:cNvPr id="22" name="Shape 20"/>
          <p:cNvSpPr/>
          <p:nvPr/>
        </p:nvSpPr>
        <p:spPr>
          <a:xfrm>
            <a:off x="541020" y="42748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4274820"/>
            <a:ext cx="381000" cy="304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60120" y="4274820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Antigen cross-presentation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60120" y="450342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gp96 chaperones tumor peptides → MHC class I pathway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707130" y="477012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002060"/>
          </a:solidFill>
          <a:ln/>
        </p:spPr>
      </p:sp>
      <p:sp>
        <p:nvSpPr>
          <p:cNvPr id="27" name="Shape 25"/>
          <p:cNvSpPr/>
          <p:nvPr/>
        </p:nvSpPr>
        <p:spPr>
          <a:xfrm>
            <a:off x="541020" y="49987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" y="4998720"/>
            <a:ext cx="381000" cy="3048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60120" y="4998720"/>
            <a:ext cx="3076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Th1 polarization &amp; CTL activation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960120" y="5227320"/>
            <a:ext cx="2324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CD8+ T-cells mediate tumor cell killing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84810" y="56959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noFill/>
          <a:ln w="10160">
            <a:solidFill>
              <a:srgbClr val="1E3A5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5814061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DC Maturation Markers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02920" y="6042661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MHC II, CD86, CD83 ↑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2678430" y="56959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noFill/>
          <a:ln w="10160">
            <a:solidFill>
              <a:srgbClr val="1E3A5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96540" y="5814061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Cytokine Release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2796540" y="6042661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IL-12, TNF-α ↑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972050" y="56959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noFill/>
          <a:ln w="1016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090160" y="5814061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T-Cell Polarization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090160" y="6042661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Th1 (↑ IFN-γ, ↓ IL-4)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03770" y="1565910"/>
            <a:ext cx="4503420" cy="2226945"/>
          </a:xfrm>
          <a:custGeom>
            <a:avLst/>
            <a:gdLst/>
            <a:ahLst/>
            <a:cxnLst/>
            <a:rect l="l" t="t" r="r" b="b"/>
            <a:pathLst>
              <a:path w="4503420" h="2226945">
                <a:moveTo>
                  <a:pt x="114309" y="0"/>
                </a:moveTo>
                <a:lnTo>
                  <a:pt x="4389111" y="0"/>
                </a:lnTo>
                <a:cubicBezTo>
                  <a:pt x="4452242" y="0"/>
                  <a:pt x="4503420" y="51178"/>
                  <a:pt x="4503420" y="114309"/>
                </a:cubicBezTo>
                <a:lnTo>
                  <a:pt x="4503420" y="2112636"/>
                </a:lnTo>
                <a:cubicBezTo>
                  <a:pt x="4503420" y="2175767"/>
                  <a:pt x="4452242" y="2226945"/>
                  <a:pt x="4389111" y="2226945"/>
                </a:cubicBezTo>
                <a:lnTo>
                  <a:pt x="114309" y="2226945"/>
                </a:lnTo>
                <a:cubicBezTo>
                  <a:pt x="51178" y="2226945"/>
                  <a:pt x="0" y="2175767"/>
                  <a:pt x="0" y="2112636"/>
                </a:cubicBezTo>
                <a:lnTo>
                  <a:pt x="0" y="114309"/>
                </a:lnTo>
                <a:cubicBezTo>
                  <a:pt x="0" y="51220"/>
                  <a:pt x="51220" y="0"/>
                  <a:pt x="114309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59980" y="1722120"/>
            <a:ext cx="4276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Secondary Effects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479030" y="218694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3" name="Text 41"/>
          <p:cNvSpPr/>
          <p:nvPr/>
        </p:nvSpPr>
        <p:spPr>
          <a:xfrm>
            <a:off x="7764780" y="2148841"/>
            <a:ext cx="2324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γδ T-cell activation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764780" y="2377441"/>
            <a:ext cx="2314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Non-conventional immune recognition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479030" y="26974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6" name="Text 44"/>
          <p:cNvSpPr/>
          <p:nvPr/>
        </p:nvSpPr>
        <p:spPr>
          <a:xfrm>
            <a:off x="7764780" y="2659380"/>
            <a:ext cx="2343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NK cell engagement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764780" y="2887980"/>
            <a:ext cx="233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Innate immune response enhancement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479030" y="320802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49" name="Text 47"/>
          <p:cNvSpPr/>
          <p:nvPr/>
        </p:nvSpPr>
        <p:spPr>
          <a:xfrm>
            <a:off x="7764780" y="3169920"/>
            <a:ext cx="2019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Antibody production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764780" y="3398520"/>
            <a:ext cx="2009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Humoral immune response boost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1" name="Shape 49"/>
          <p:cNvSpPr/>
          <p:nvPr/>
        </p:nvSpPr>
        <p:spPr>
          <a:xfrm>
            <a:off x="7299960" y="3909061"/>
            <a:ext cx="4514850" cy="1524000"/>
          </a:xfrm>
          <a:custGeom>
            <a:avLst/>
            <a:gdLst/>
            <a:ahLst/>
            <a:cxnLst/>
            <a:rect l="l" t="t" r="r" b="b"/>
            <a:pathLst>
              <a:path w="4514850" h="1524000">
                <a:moveTo>
                  <a:pt x="114300" y="0"/>
                </a:moveTo>
                <a:lnTo>
                  <a:pt x="4400550" y="0"/>
                </a:lnTo>
                <a:cubicBezTo>
                  <a:pt x="4463634" y="0"/>
                  <a:pt x="4514850" y="51216"/>
                  <a:pt x="4514850" y="114300"/>
                </a:cubicBezTo>
                <a:lnTo>
                  <a:pt x="4514850" y="1409700"/>
                </a:lnTo>
                <a:cubicBezTo>
                  <a:pt x="4514850" y="1472784"/>
                  <a:pt x="4463634" y="1524000"/>
                  <a:pt x="4400550" y="1524000"/>
                </a:cubicBezTo>
                <a:lnTo>
                  <a:pt x="114300" y="1524000"/>
                </a:lnTo>
                <a:cubicBezTo>
                  <a:pt x="51216" y="1524000"/>
                  <a:pt x="0" y="1472784"/>
                  <a:pt x="0" y="1409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</p:sp>
      <p:sp>
        <p:nvSpPr>
          <p:cNvPr id="52" name="Text 50"/>
          <p:cNvSpPr/>
          <p:nvPr/>
        </p:nvSpPr>
        <p:spPr>
          <a:xfrm>
            <a:off x="7452360" y="4061461"/>
            <a:ext cx="4295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Clinical Proof-of-Concept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7471410" y="448056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2388" y="0"/>
                </a:moveTo>
                <a:cubicBezTo>
                  <a:pt x="44500" y="0"/>
                  <a:pt x="38100" y="6400"/>
                  <a:pt x="38100" y="14288"/>
                </a:cubicBezTo>
                <a:lnTo>
                  <a:pt x="38100" y="76200"/>
                </a:lnTo>
                <a:cubicBezTo>
                  <a:pt x="38100" y="84088"/>
                  <a:pt x="44500" y="90488"/>
                  <a:pt x="52388" y="90488"/>
                </a:cubicBezTo>
                <a:lnTo>
                  <a:pt x="71438" y="90488"/>
                </a:lnTo>
                <a:cubicBezTo>
                  <a:pt x="79325" y="90488"/>
                  <a:pt x="85725" y="84088"/>
                  <a:pt x="85725" y="76200"/>
                </a:cubicBezTo>
                <a:lnTo>
                  <a:pt x="85725" y="57150"/>
                </a:lnTo>
                <a:lnTo>
                  <a:pt x="95250" y="57150"/>
                </a:lnTo>
                <a:cubicBezTo>
                  <a:pt x="116294" y="57150"/>
                  <a:pt x="133350" y="74206"/>
                  <a:pt x="133350" y="95250"/>
                </a:cubicBezTo>
                <a:cubicBezTo>
                  <a:pt x="133350" y="116294"/>
                  <a:pt x="116294" y="133350"/>
                  <a:pt x="95250" y="133350"/>
                </a:cubicBezTo>
                <a:lnTo>
                  <a:pt x="9525" y="133350"/>
                </a:lnTo>
                <a:cubicBezTo>
                  <a:pt x="4256" y="133350"/>
                  <a:pt x="0" y="137606"/>
                  <a:pt x="0" y="142875"/>
                </a:cubicBezTo>
                <a:cubicBezTo>
                  <a:pt x="0" y="148144"/>
                  <a:pt x="4256" y="152400"/>
                  <a:pt x="9525" y="152400"/>
                </a:cubicBezTo>
                <a:lnTo>
                  <a:pt x="142875" y="152400"/>
                </a:lnTo>
                <a:cubicBezTo>
                  <a:pt x="148144" y="152400"/>
                  <a:pt x="152400" y="148144"/>
                  <a:pt x="152400" y="142875"/>
                </a:cubicBezTo>
                <a:cubicBezTo>
                  <a:pt x="152400" y="137606"/>
                  <a:pt x="148144" y="133350"/>
                  <a:pt x="142875" y="133350"/>
                </a:cubicBezTo>
                <a:lnTo>
                  <a:pt x="137845" y="133350"/>
                </a:lnTo>
                <a:cubicBezTo>
                  <a:pt x="146893" y="123230"/>
                  <a:pt x="152400" y="109895"/>
                  <a:pt x="152400" y="95250"/>
                </a:cubicBezTo>
                <a:cubicBezTo>
                  <a:pt x="152400" y="63698"/>
                  <a:pt x="126802" y="38100"/>
                  <a:pt x="95250" y="38100"/>
                </a:cubicBezTo>
                <a:lnTo>
                  <a:pt x="85725" y="38100"/>
                </a:lnTo>
                <a:lnTo>
                  <a:pt x="85725" y="14288"/>
                </a:lnTo>
                <a:cubicBezTo>
                  <a:pt x="85725" y="6400"/>
                  <a:pt x="79325" y="0"/>
                  <a:pt x="71438" y="0"/>
                </a:cubicBezTo>
                <a:lnTo>
                  <a:pt x="52388" y="0"/>
                </a:lnTo>
                <a:close/>
                <a:moveTo>
                  <a:pt x="35719" y="104775"/>
                </a:moveTo>
                <a:cubicBezTo>
                  <a:pt x="31760" y="104775"/>
                  <a:pt x="28575" y="107960"/>
                  <a:pt x="28575" y="111919"/>
                </a:cubicBezTo>
                <a:cubicBezTo>
                  <a:pt x="28575" y="115878"/>
                  <a:pt x="31760" y="119062"/>
                  <a:pt x="35719" y="119062"/>
                </a:cubicBezTo>
                <a:lnTo>
                  <a:pt x="88106" y="119062"/>
                </a:lnTo>
                <a:cubicBezTo>
                  <a:pt x="92065" y="119062"/>
                  <a:pt x="95250" y="115878"/>
                  <a:pt x="95250" y="111919"/>
                </a:cubicBezTo>
                <a:cubicBezTo>
                  <a:pt x="95250" y="107960"/>
                  <a:pt x="92065" y="104775"/>
                  <a:pt x="88106" y="104775"/>
                </a:cubicBezTo>
                <a:lnTo>
                  <a:pt x="35719" y="1047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7719060" y="4442461"/>
            <a:ext cx="2276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Pancreatic carcinoma case study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7471410" y="478536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7719060" y="4747261"/>
            <a:ext cx="2181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CA19-9 normalization observed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7471410" y="509016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35731" y="66675"/>
                </a:moveTo>
                <a:lnTo>
                  <a:pt x="92869" y="66675"/>
                </a:lnTo>
                <a:cubicBezTo>
                  <a:pt x="88910" y="66675"/>
                  <a:pt x="85725" y="63490"/>
                  <a:pt x="85725" y="59531"/>
                </a:cubicBezTo>
                <a:lnTo>
                  <a:pt x="85725" y="16669"/>
                </a:lnTo>
                <a:cubicBezTo>
                  <a:pt x="85725" y="13781"/>
                  <a:pt x="87451" y="11162"/>
                  <a:pt x="90130" y="10061"/>
                </a:cubicBezTo>
                <a:cubicBezTo>
                  <a:pt x="92809" y="8959"/>
                  <a:pt x="95875" y="9585"/>
                  <a:pt x="97929" y="11609"/>
                </a:cubicBezTo>
                <a:lnTo>
                  <a:pt x="109835" y="23515"/>
                </a:lnTo>
                <a:lnTo>
                  <a:pt x="131683" y="1667"/>
                </a:lnTo>
                <a:cubicBezTo>
                  <a:pt x="132755" y="595"/>
                  <a:pt x="134213" y="0"/>
                  <a:pt x="135731" y="0"/>
                </a:cubicBezTo>
                <a:cubicBezTo>
                  <a:pt x="137249" y="0"/>
                  <a:pt x="138708" y="595"/>
                  <a:pt x="139809" y="1697"/>
                </a:cubicBezTo>
                <a:lnTo>
                  <a:pt x="150733" y="12621"/>
                </a:lnTo>
                <a:cubicBezTo>
                  <a:pt x="151805" y="13692"/>
                  <a:pt x="152400" y="15151"/>
                  <a:pt x="152400" y="16669"/>
                </a:cubicBezTo>
                <a:cubicBezTo>
                  <a:pt x="152400" y="18187"/>
                  <a:pt x="151805" y="19645"/>
                  <a:pt x="150703" y="20747"/>
                </a:cubicBezTo>
                <a:lnTo>
                  <a:pt x="128885" y="42565"/>
                </a:lnTo>
                <a:lnTo>
                  <a:pt x="140791" y="54471"/>
                </a:lnTo>
                <a:cubicBezTo>
                  <a:pt x="142845" y="56525"/>
                  <a:pt x="143441" y="59591"/>
                  <a:pt x="142339" y="62270"/>
                </a:cubicBezTo>
                <a:cubicBezTo>
                  <a:pt x="141238" y="64949"/>
                  <a:pt x="138619" y="66675"/>
                  <a:pt x="135731" y="66675"/>
                </a:cubicBezTo>
                <a:close/>
                <a:moveTo>
                  <a:pt x="135731" y="85725"/>
                </a:moveTo>
                <a:cubicBezTo>
                  <a:pt x="138619" y="85725"/>
                  <a:pt x="141238" y="87451"/>
                  <a:pt x="142339" y="90130"/>
                </a:cubicBezTo>
                <a:cubicBezTo>
                  <a:pt x="143441" y="92809"/>
                  <a:pt x="142845" y="95875"/>
                  <a:pt x="140791" y="97929"/>
                </a:cubicBezTo>
                <a:lnTo>
                  <a:pt x="128885" y="109835"/>
                </a:lnTo>
                <a:lnTo>
                  <a:pt x="150733" y="131683"/>
                </a:lnTo>
                <a:cubicBezTo>
                  <a:pt x="151805" y="132755"/>
                  <a:pt x="152430" y="134213"/>
                  <a:pt x="152430" y="135761"/>
                </a:cubicBezTo>
                <a:cubicBezTo>
                  <a:pt x="152430" y="137309"/>
                  <a:pt x="151834" y="138738"/>
                  <a:pt x="150733" y="139839"/>
                </a:cubicBezTo>
                <a:lnTo>
                  <a:pt x="139809" y="150763"/>
                </a:lnTo>
                <a:cubicBezTo>
                  <a:pt x="138708" y="151805"/>
                  <a:pt x="137249" y="152400"/>
                  <a:pt x="135731" y="152400"/>
                </a:cubicBezTo>
                <a:cubicBezTo>
                  <a:pt x="134213" y="152400"/>
                  <a:pt x="132755" y="151805"/>
                  <a:pt x="131653" y="150703"/>
                </a:cubicBezTo>
                <a:lnTo>
                  <a:pt x="109835" y="128885"/>
                </a:lnTo>
                <a:lnTo>
                  <a:pt x="97929" y="140791"/>
                </a:lnTo>
                <a:cubicBezTo>
                  <a:pt x="95875" y="142845"/>
                  <a:pt x="92809" y="143441"/>
                  <a:pt x="90130" y="142339"/>
                </a:cubicBezTo>
                <a:cubicBezTo>
                  <a:pt x="87451" y="141238"/>
                  <a:pt x="85725" y="138619"/>
                  <a:pt x="85725" y="135731"/>
                </a:cubicBezTo>
                <a:lnTo>
                  <a:pt x="85725" y="92869"/>
                </a:lnTo>
                <a:cubicBezTo>
                  <a:pt x="85725" y="88910"/>
                  <a:pt x="88910" y="85725"/>
                  <a:pt x="92869" y="85725"/>
                </a:cubicBezTo>
                <a:lnTo>
                  <a:pt x="135731" y="85725"/>
                </a:lnTo>
                <a:close/>
                <a:moveTo>
                  <a:pt x="59531" y="85725"/>
                </a:moveTo>
                <a:cubicBezTo>
                  <a:pt x="63490" y="85725"/>
                  <a:pt x="66675" y="88910"/>
                  <a:pt x="66675" y="92869"/>
                </a:cubicBezTo>
                <a:lnTo>
                  <a:pt x="66675" y="135731"/>
                </a:lnTo>
                <a:cubicBezTo>
                  <a:pt x="66675" y="138619"/>
                  <a:pt x="64949" y="141238"/>
                  <a:pt x="62270" y="142339"/>
                </a:cubicBezTo>
                <a:cubicBezTo>
                  <a:pt x="59591" y="143441"/>
                  <a:pt x="56525" y="142845"/>
                  <a:pt x="54471" y="140791"/>
                </a:cubicBezTo>
                <a:lnTo>
                  <a:pt x="42565" y="128885"/>
                </a:lnTo>
                <a:lnTo>
                  <a:pt x="20717" y="150733"/>
                </a:lnTo>
                <a:cubicBezTo>
                  <a:pt x="19645" y="151805"/>
                  <a:pt x="18187" y="152400"/>
                  <a:pt x="16669" y="152400"/>
                </a:cubicBezTo>
                <a:cubicBezTo>
                  <a:pt x="15151" y="152400"/>
                  <a:pt x="13692" y="151805"/>
                  <a:pt x="12591" y="150703"/>
                </a:cubicBezTo>
                <a:lnTo>
                  <a:pt x="1697" y="139809"/>
                </a:lnTo>
                <a:cubicBezTo>
                  <a:pt x="595" y="138708"/>
                  <a:pt x="0" y="137249"/>
                  <a:pt x="0" y="135731"/>
                </a:cubicBezTo>
                <a:cubicBezTo>
                  <a:pt x="0" y="134213"/>
                  <a:pt x="595" y="132755"/>
                  <a:pt x="1697" y="131653"/>
                </a:cubicBezTo>
                <a:lnTo>
                  <a:pt x="23515" y="109835"/>
                </a:lnTo>
                <a:lnTo>
                  <a:pt x="11609" y="97929"/>
                </a:lnTo>
                <a:cubicBezTo>
                  <a:pt x="9555" y="95875"/>
                  <a:pt x="8959" y="92809"/>
                  <a:pt x="10061" y="90130"/>
                </a:cubicBezTo>
                <a:cubicBezTo>
                  <a:pt x="11162" y="87451"/>
                  <a:pt x="13781" y="85725"/>
                  <a:pt x="16669" y="85725"/>
                </a:cubicBezTo>
                <a:lnTo>
                  <a:pt x="59531" y="85725"/>
                </a:lnTo>
                <a:close/>
                <a:moveTo>
                  <a:pt x="16669" y="66675"/>
                </a:moveTo>
                <a:cubicBezTo>
                  <a:pt x="13781" y="66675"/>
                  <a:pt x="11162" y="64949"/>
                  <a:pt x="10061" y="62270"/>
                </a:cubicBezTo>
                <a:cubicBezTo>
                  <a:pt x="8959" y="59591"/>
                  <a:pt x="9585" y="56525"/>
                  <a:pt x="11609" y="54471"/>
                </a:cubicBezTo>
                <a:lnTo>
                  <a:pt x="23515" y="42565"/>
                </a:lnTo>
                <a:lnTo>
                  <a:pt x="1697" y="20747"/>
                </a:lnTo>
                <a:cubicBezTo>
                  <a:pt x="595" y="19645"/>
                  <a:pt x="0" y="18187"/>
                  <a:pt x="0" y="16669"/>
                </a:cubicBezTo>
                <a:cubicBezTo>
                  <a:pt x="0" y="15151"/>
                  <a:pt x="595" y="13692"/>
                  <a:pt x="1697" y="12591"/>
                </a:cubicBezTo>
                <a:lnTo>
                  <a:pt x="12591" y="1697"/>
                </a:lnTo>
                <a:cubicBezTo>
                  <a:pt x="13692" y="595"/>
                  <a:pt x="15151" y="0"/>
                  <a:pt x="16669" y="0"/>
                </a:cubicBezTo>
                <a:cubicBezTo>
                  <a:pt x="18187" y="0"/>
                  <a:pt x="19645" y="595"/>
                  <a:pt x="20747" y="1697"/>
                </a:cubicBezTo>
                <a:lnTo>
                  <a:pt x="42565" y="23515"/>
                </a:lnTo>
                <a:lnTo>
                  <a:pt x="54471" y="11609"/>
                </a:lnTo>
                <a:cubicBezTo>
                  <a:pt x="56525" y="9555"/>
                  <a:pt x="59591" y="8959"/>
                  <a:pt x="62270" y="10061"/>
                </a:cubicBezTo>
                <a:cubicBezTo>
                  <a:pt x="64949" y="11162"/>
                  <a:pt x="66675" y="13781"/>
                  <a:pt x="66675" y="16669"/>
                </a:cubicBezTo>
                <a:lnTo>
                  <a:pt x="66675" y="59531"/>
                </a:lnTo>
                <a:cubicBezTo>
                  <a:pt x="66675" y="63490"/>
                  <a:pt x="63490" y="66675"/>
                  <a:pt x="59531" y="66675"/>
                </a:cubicBezTo>
                <a:lnTo>
                  <a:pt x="16669" y="666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7719060" y="5052061"/>
            <a:ext cx="2085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Tumor shrinkage documented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7303770" y="5551171"/>
            <a:ext cx="4503420" cy="922020"/>
          </a:xfrm>
          <a:custGeom>
            <a:avLst/>
            <a:gdLst/>
            <a:ahLst/>
            <a:cxnLst/>
            <a:rect l="l" t="t" r="r" b="b"/>
            <a:pathLst>
              <a:path w="4503420" h="922020">
                <a:moveTo>
                  <a:pt x="114303" y="0"/>
                </a:moveTo>
                <a:lnTo>
                  <a:pt x="4389117" y="0"/>
                </a:lnTo>
                <a:cubicBezTo>
                  <a:pt x="4452245" y="0"/>
                  <a:pt x="4503420" y="51175"/>
                  <a:pt x="4503420" y="114303"/>
                </a:cubicBezTo>
                <a:lnTo>
                  <a:pt x="4503420" y="807717"/>
                </a:lnTo>
                <a:cubicBezTo>
                  <a:pt x="4503420" y="870845"/>
                  <a:pt x="4452245" y="922020"/>
                  <a:pt x="4389117" y="922020"/>
                </a:cubicBezTo>
                <a:lnTo>
                  <a:pt x="114303" y="922020"/>
                </a:lnTo>
                <a:cubicBezTo>
                  <a:pt x="51217" y="922020"/>
                  <a:pt x="0" y="870803"/>
                  <a:pt x="0" y="807717"/>
                </a:cubicBezTo>
                <a:lnTo>
                  <a:pt x="0" y="114303"/>
                </a:lnTo>
                <a:cubicBezTo>
                  <a:pt x="0" y="51217"/>
                  <a:pt x="51217" y="0"/>
                  <a:pt x="114303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7421880" y="5669280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Active Components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7421880" y="5935980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IPF-1 through IPF-5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7421880" y="6164580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~45 kDa fragments</a:t>
            </a:r>
            <a:endParaRPr lang="en-US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918" y="214313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8B263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02B / ANTI-VIRAL PATHWAY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Entry Inhibition &amp; Immune Enhancement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Dual-action mechanism targeting HIV envelope proteins and host receptor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565910"/>
            <a:ext cx="6760845" cy="3284220"/>
          </a:xfrm>
          <a:custGeom>
            <a:avLst/>
            <a:gdLst/>
            <a:ahLst/>
            <a:cxnLst/>
            <a:rect l="l" t="t" r="r" b="b"/>
            <a:pathLst>
              <a:path w="6760845" h="3284220">
                <a:moveTo>
                  <a:pt x="114291" y="0"/>
                </a:moveTo>
                <a:lnTo>
                  <a:pt x="6646554" y="0"/>
                </a:lnTo>
                <a:cubicBezTo>
                  <a:pt x="6709633" y="0"/>
                  <a:pt x="6760845" y="51212"/>
                  <a:pt x="6760845" y="114291"/>
                </a:cubicBezTo>
                <a:lnTo>
                  <a:pt x="6760845" y="3169929"/>
                </a:lnTo>
                <a:cubicBezTo>
                  <a:pt x="6760845" y="3233008"/>
                  <a:pt x="6709633" y="3284220"/>
                  <a:pt x="6646554" y="3284220"/>
                </a:cubicBezTo>
                <a:lnTo>
                  <a:pt x="114291" y="3284220"/>
                </a:lnTo>
                <a:cubicBezTo>
                  <a:pt x="51212" y="3284220"/>
                  <a:pt x="0" y="3233008"/>
                  <a:pt x="0" y="3169929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noFill/>
          <a:ln w="10160">
            <a:solidFill>
              <a:schemeClr val="tx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1020" y="1722120"/>
            <a:ext cx="6534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Direct Physical Blockade Mechanism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1020" y="21031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0312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103120"/>
            <a:ext cx="4438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IPF-6 binds HIV-1 envelope proteins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60120" y="2331720"/>
            <a:ext cx="6115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gp41 (non-glycosylated fragment 579-601) + gp120 (surface glycoprotein)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707130" y="259842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12" name="Shape 10"/>
          <p:cNvSpPr/>
          <p:nvPr/>
        </p:nvSpPr>
        <p:spPr>
          <a:xfrm>
            <a:off x="541020" y="2827023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2827023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60119" y="2827023"/>
            <a:ext cx="322395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IPF-6 binds human CD4 receptor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0120" y="3055623"/>
            <a:ext cx="488649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Primary HIV receptor on T-helper cells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3707130" y="332232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17" name="Shape 15"/>
          <p:cNvSpPr/>
          <p:nvPr/>
        </p:nvSpPr>
        <p:spPr>
          <a:xfrm>
            <a:off x="541020" y="3550923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3550923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3550923"/>
            <a:ext cx="4295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Steric/conformational interference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60119" y="3779523"/>
            <a:ext cx="575933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Prevents gp120-CD4 engagement and gp41-mediated membrane fusion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3707130" y="4046223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22" name="Shape 20"/>
          <p:cNvSpPr/>
          <p:nvPr/>
        </p:nvSpPr>
        <p:spPr>
          <a:xfrm>
            <a:off x="541020" y="4274823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noFill/>
          <a:ln/>
        </p:spPr>
      </p:sp>
      <p:sp>
        <p:nvSpPr>
          <p:cNvPr id="23" name="Text 21"/>
          <p:cNvSpPr/>
          <p:nvPr/>
        </p:nvSpPr>
        <p:spPr>
          <a:xfrm>
            <a:off x="502920" y="4274823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60120" y="4274823"/>
            <a:ext cx="3419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Entry blockade &amp; viral clearance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60119" y="4503423"/>
            <a:ext cx="5523807" cy="102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Membrane fusion prevented, virus cannot enter host cells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384810" y="49720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rgbClr val="8B263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509015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HIV-1 RNA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502920" y="5318759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1-2 log decrease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678430" y="49720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rgbClr val="8B263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796540" y="509015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CD8+CCR5+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2796540" y="5318759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Significant increase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972050" y="4972051"/>
            <a:ext cx="2169795" cy="693420"/>
          </a:xfrm>
          <a:custGeom>
            <a:avLst/>
            <a:gdLst/>
            <a:ahLst/>
            <a:cxnLst/>
            <a:rect l="l" t="t" r="r" b="b"/>
            <a:pathLst>
              <a:path w="2169795" h="693420">
                <a:moveTo>
                  <a:pt x="76200" y="0"/>
                </a:moveTo>
                <a:lnTo>
                  <a:pt x="2093595" y="0"/>
                </a:lnTo>
                <a:cubicBezTo>
                  <a:pt x="2135679" y="0"/>
                  <a:pt x="2169795" y="34116"/>
                  <a:pt x="2169795" y="76200"/>
                </a:cubicBezTo>
                <a:lnTo>
                  <a:pt x="2169795" y="617220"/>
                </a:lnTo>
                <a:cubicBezTo>
                  <a:pt x="2169795" y="659304"/>
                  <a:pt x="2135679" y="693420"/>
                  <a:pt x="209359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rgbClr val="8B263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090160" y="509015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CD8+CD38+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5090160" y="5318759"/>
            <a:ext cx="2009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Reduced activation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303770" y="1565910"/>
            <a:ext cx="4503420" cy="2369820"/>
          </a:xfrm>
          <a:custGeom>
            <a:avLst/>
            <a:gdLst/>
            <a:ahLst/>
            <a:cxnLst/>
            <a:rect l="l" t="t" r="r" b="b"/>
            <a:pathLst>
              <a:path w="4503420" h="2369820">
                <a:moveTo>
                  <a:pt x="114296" y="0"/>
                </a:moveTo>
                <a:lnTo>
                  <a:pt x="4389124" y="0"/>
                </a:lnTo>
                <a:cubicBezTo>
                  <a:pt x="4452248" y="0"/>
                  <a:pt x="4503420" y="51172"/>
                  <a:pt x="4503420" y="114296"/>
                </a:cubicBezTo>
                <a:lnTo>
                  <a:pt x="4503420" y="2255524"/>
                </a:lnTo>
                <a:cubicBezTo>
                  <a:pt x="4503420" y="2318648"/>
                  <a:pt x="4452248" y="2369820"/>
                  <a:pt x="4389124" y="2369820"/>
                </a:cubicBezTo>
                <a:lnTo>
                  <a:pt x="114296" y="2369820"/>
                </a:lnTo>
                <a:cubicBezTo>
                  <a:pt x="51172" y="2369820"/>
                  <a:pt x="0" y="2318648"/>
                  <a:pt x="0" y="2255524"/>
                </a:cubicBezTo>
                <a:lnTo>
                  <a:pt x="0" y="114296"/>
                </a:lnTo>
                <a:cubicBezTo>
                  <a:pt x="0" y="51215"/>
                  <a:pt x="51215" y="0"/>
                  <a:pt x="1142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459980" y="1722120"/>
            <a:ext cx="4276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Superantigen Formation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59980" y="2103120"/>
            <a:ext cx="4191000" cy="685800"/>
          </a:xfrm>
          <a:custGeom>
            <a:avLst/>
            <a:gdLst/>
            <a:ahLst/>
            <a:cxnLst/>
            <a:rect l="l" t="t" r="r" b="b"/>
            <a:pathLst>
              <a:path w="4191000" h="685800">
                <a:moveTo>
                  <a:pt x="76199" y="0"/>
                </a:moveTo>
                <a:lnTo>
                  <a:pt x="4114801" y="0"/>
                </a:lnTo>
                <a:cubicBezTo>
                  <a:pt x="4156884" y="0"/>
                  <a:pt x="4191000" y="34116"/>
                  <a:pt x="4191000" y="76199"/>
                </a:cubicBezTo>
                <a:lnTo>
                  <a:pt x="4191000" y="609601"/>
                </a:lnTo>
                <a:cubicBezTo>
                  <a:pt x="4191000" y="651684"/>
                  <a:pt x="4156884" y="685800"/>
                  <a:pt x="41148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noFill/>
          <a:ln/>
        </p:spPr>
      </p:sp>
      <p:sp>
        <p:nvSpPr>
          <p:cNvPr id="38" name="Text 36"/>
          <p:cNvSpPr/>
          <p:nvPr/>
        </p:nvSpPr>
        <p:spPr>
          <a:xfrm>
            <a:off x="7574280" y="2217420"/>
            <a:ext cx="403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IPF-6-gp41 Complex</a:t>
            </a: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7574280" y="2511829"/>
            <a:ext cx="4162425" cy="353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3:2 stoichiometry triggers non-conventional immune recognition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479030" y="290322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41" name="Text 39"/>
          <p:cNvSpPr/>
          <p:nvPr/>
        </p:nvSpPr>
        <p:spPr>
          <a:xfrm>
            <a:off x="7764780" y="2865123"/>
            <a:ext cx="33604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γδ T-cell receptor engagement</a:t>
            </a: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7764780" y="3093723"/>
            <a:ext cx="32125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CD3+ T-cells with γδ chains activated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479030" y="339852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44" name="Text 42"/>
          <p:cNvSpPr/>
          <p:nvPr/>
        </p:nvSpPr>
        <p:spPr>
          <a:xfrm>
            <a:off x="7764780" y="3360423"/>
            <a:ext cx="2762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Enhanced viral clearance</a:t>
            </a: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7764780" y="3658298"/>
            <a:ext cx="2752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Non-conventional immune pathway activation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6" name="Shape 44"/>
          <p:cNvSpPr/>
          <p:nvPr/>
        </p:nvSpPr>
        <p:spPr>
          <a:xfrm>
            <a:off x="7299960" y="4053841"/>
            <a:ext cx="4514850" cy="1638300"/>
          </a:xfrm>
          <a:custGeom>
            <a:avLst/>
            <a:gdLst/>
            <a:ahLst/>
            <a:cxnLst/>
            <a:rect l="l" t="t" r="r" b="b"/>
            <a:pathLst>
              <a:path w="4514850" h="1638300">
                <a:moveTo>
                  <a:pt x="114304" y="0"/>
                </a:moveTo>
                <a:lnTo>
                  <a:pt x="4400546" y="0"/>
                </a:lnTo>
                <a:cubicBezTo>
                  <a:pt x="4463674" y="0"/>
                  <a:pt x="4514850" y="51176"/>
                  <a:pt x="4514850" y="114304"/>
                </a:cubicBezTo>
                <a:lnTo>
                  <a:pt x="4514850" y="1523996"/>
                </a:lnTo>
                <a:cubicBezTo>
                  <a:pt x="4514850" y="1587124"/>
                  <a:pt x="4463674" y="1638300"/>
                  <a:pt x="4400546" y="1638300"/>
                </a:cubicBezTo>
                <a:lnTo>
                  <a:pt x="114304" y="1638300"/>
                </a:lnTo>
                <a:cubicBezTo>
                  <a:pt x="51176" y="1638300"/>
                  <a:pt x="0" y="1587124"/>
                  <a:pt x="0" y="1523996"/>
                </a:cubicBezTo>
                <a:lnTo>
                  <a:pt x="0" y="114304"/>
                </a:lnTo>
                <a:cubicBezTo>
                  <a:pt x="0" y="51218"/>
                  <a:pt x="51218" y="0"/>
                  <a:pt x="11430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</p:sp>
      <p:sp>
        <p:nvSpPr>
          <p:cNvPr id="47" name="Text 45"/>
          <p:cNvSpPr/>
          <p:nvPr/>
        </p:nvSpPr>
        <p:spPr>
          <a:xfrm>
            <a:off x="7452360" y="4206241"/>
            <a:ext cx="4295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Clinical Markers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452360" y="4606291"/>
            <a:ext cx="1543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CD4+ Memory T-cells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1487150" y="4587241"/>
            <a:ext cx="257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↑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452360" y="4949191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CD4+ Naive T-cells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487150" y="4930141"/>
            <a:ext cx="257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↑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452360" y="5292091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p24 Seroconversion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0977324" y="5273041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Negative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303770" y="5810251"/>
            <a:ext cx="4503420" cy="922020"/>
          </a:xfrm>
          <a:custGeom>
            <a:avLst/>
            <a:gdLst/>
            <a:ahLst/>
            <a:cxnLst/>
            <a:rect l="l" t="t" r="r" b="b"/>
            <a:pathLst>
              <a:path w="4503420" h="922020">
                <a:moveTo>
                  <a:pt x="114303" y="0"/>
                </a:moveTo>
                <a:lnTo>
                  <a:pt x="4389117" y="0"/>
                </a:lnTo>
                <a:cubicBezTo>
                  <a:pt x="4452245" y="0"/>
                  <a:pt x="4503420" y="51175"/>
                  <a:pt x="4503420" y="114303"/>
                </a:cubicBezTo>
                <a:lnTo>
                  <a:pt x="4503420" y="807717"/>
                </a:lnTo>
                <a:cubicBezTo>
                  <a:pt x="4503420" y="870845"/>
                  <a:pt x="4452245" y="922020"/>
                  <a:pt x="4389117" y="922020"/>
                </a:cubicBezTo>
                <a:lnTo>
                  <a:pt x="114303" y="922020"/>
                </a:lnTo>
                <a:cubicBezTo>
                  <a:pt x="51217" y="922020"/>
                  <a:pt x="0" y="870803"/>
                  <a:pt x="0" y="807717"/>
                </a:cubicBezTo>
                <a:lnTo>
                  <a:pt x="0" y="114303"/>
                </a:lnTo>
                <a:cubicBezTo>
                  <a:pt x="0" y="51217"/>
                  <a:pt x="51217" y="0"/>
                  <a:pt x="114303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421880" y="5928359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Active Component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421880" y="6195059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IPF-6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421880" y="6423659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14-mer peptide (SEQ ID NO:6)</a:t>
            </a:r>
            <a:endParaRPr lang="en-US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386" y="138113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 / MOLECULAR INTERACTIONS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IPF-gp96-CD91 Complex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Structural basis of immunomodulatory activity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84810" y="1565910"/>
            <a:ext cx="5627370" cy="3141345"/>
          </a:xfrm>
          <a:custGeom>
            <a:avLst/>
            <a:gdLst/>
            <a:ahLst/>
            <a:cxnLst/>
            <a:rect l="l" t="t" r="r" b="b"/>
            <a:pathLst>
              <a:path w="5627370" h="3141345">
                <a:moveTo>
                  <a:pt x="114314" y="0"/>
                </a:moveTo>
                <a:lnTo>
                  <a:pt x="5513056" y="0"/>
                </a:lnTo>
                <a:cubicBezTo>
                  <a:pt x="5576190" y="0"/>
                  <a:pt x="5627370" y="51180"/>
                  <a:pt x="5627370" y="114314"/>
                </a:cubicBezTo>
                <a:lnTo>
                  <a:pt x="5627370" y="3027031"/>
                </a:lnTo>
                <a:cubicBezTo>
                  <a:pt x="5627370" y="3090165"/>
                  <a:pt x="5576190" y="3141345"/>
                  <a:pt x="5513056" y="3141345"/>
                </a:cubicBezTo>
                <a:lnTo>
                  <a:pt x="114314" y="3141345"/>
                </a:lnTo>
                <a:cubicBezTo>
                  <a:pt x="51180" y="3141345"/>
                  <a:pt x="0" y="3090165"/>
                  <a:pt x="0" y="3027031"/>
                </a:cubicBezTo>
                <a:lnTo>
                  <a:pt x="0" y="114314"/>
                </a:lnTo>
                <a:cubicBezTo>
                  <a:pt x="0" y="51222"/>
                  <a:pt x="51222" y="0"/>
                  <a:pt x="114314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9120" y="1760223"/>
            <a:ext cx="533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Pathway A: IPF-gp96-CD91 Axis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79120" y="244030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6200" y="0"/>
                </a:moveTo>
                <a:lnTo>
                  <a:pt x="533400" y="0"/>
                </a:lnTo>
                <a:cubicBezTo>
                  <a:pt x="575456" y="0"/>
                  <a:pt x="609600" y="34144"/>
                  <a:pt x="609600" y="76200"/>
                </a:cubicBezTo>
                <a:lnTo>
                  <a:pt x="609600" y="533400"/>
                </a:lnTo>
                <a:cubicBezTo>
                  <a:pt x="609600" y="575456"/>
                  <a:pt x="575456" y="609600"/>
                  <a:pt x="5334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8" name="Text 6"/>
          <p:cNvSpPr/>
          <p:nvPr/>
        </p:nvSpPr>
        <p:spPr>
          <a:xfrm>
            <a:off x="747117" y="2611757"/>
            <a:ext cx="371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1369695" y="263080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81541"/>
                </a:moveTo>
                <a:lnTo>
                  <a:pt x="181541" y="224403"/>
                </a:lnTo>
                <a:cubicBezTo>
                  <a:pt x="177433" y="228511"/>
                  <a:pt x="171316" y="229716"/>
                  <a:pt x="165958" y="227484"/>
                </a:cubicBezTo>
                <a:cubicBezTo>
                  <a:pt x="160600" y="225251"/>
                  <a:pt x="157163" y="220072"/>
                  <a:pt x="157163" y="214313"/>
                </a:cubicBezTo>
                <a:lnTo>
                  <a:pt x="157163" y="185738"/>
                </a:lnTo>
                <a:lnTo>
                  <a:pt x="14288" y="185738"/>
                </a:lnTo>
                <a:cubicBezTo>
                  <a:pt x="6385" y="185738"/>
                  <a:pt x="0" y="179353"/>
                  <a:pt x="0" y="171450"/>
                </a:cubicBezTo>
                <a:cubicBezTo>
                  <a:pt x="0" y="163547"/>
                  <a:pt x="6385" y="157163"/>
                  <a:pt x="14288" y="157163"/>
                </a:cubicBezTo>
                <a:lnTo>
                  <a:pt x="157163" y="157163"/>
                </a:lnTo>
                <a:lnTo>
                  <a:pt x="157163" y="128588"/>
                </a:lnTo>
                <a:cubicBezTo>
                  <a:pt x="157163" y="122828"/>
                  <a:pt x="160645" y="117604"/>
                  <a:pt x="166003" y="115372"/>
                </a:cubicBezTo>
                <a:cubicBezTo>
                  <a:pt x="171361" y="113139"/>
                  <a:pt x="177478" y="114389"/>
                  <a:pt x="181585" y="118452"/>
                </a:cubicBezTo>
                <a:lnTo>
                  <a:pt x="224448" y="161315"/>
                </a:lnTo>
                <a:cubicBezTo>
                  <a:pt x="230029" y="166896"/>
                  <a:pt x="230029" y="175959"/>
                  <a:pt x="224448" y="181541"/>
                </a:cubicBezTo>
                <a:close/>
                <a:moveTo>
                  <a:pt x="4197" y="67241"/>
                </a:moveTo>
                <a:cubicBezTo>
                  <a:pt x="-1384" y="61659"/>
                  <a:pt x="-1384" y="52596"/>
                  <a:pt x="4197" y="47015"/>
                </a:cubicBezTo>
                <a:lnTo>
                  <a:pt x="47059" y="4152"/>
                </a:lnTo>
                <a:cubicBezTo>
                  <a:pt x="51167" y="45"/>
                  <a:pt x="57284" y="-1161"/>
                  <a:pt x="62642" y="1072"/>
                </a:cubicBezTo>
                <a:cubicBezTo>
                  <a:pt x="68000" y="3304"/>
                  <a:pt x="71438" y="8528"/>
                  <a:pt x="71438" y="14288"/>
                </a:cubicBezTo>
                <a:lnTo>
                  <a:pt x="71438" y="42863"/>
                </a:lnTo>
                <a:lnTo>
                  <a:pt x="214313" y="42863"/>
                </a:lnTo>
                <a:cubicBezTo>
                  <a:pt x="222215" y="42863"/>
                  <a:pt x="228600" y="49247"/>
                  <a:pt x="228600" y="57150"/>
                </a:cubicBezTo>
                <a:cubicBezTo>
                  <a:pt x="228600" y="65053"/>
                  <a:pt x="222215" y="71438"/>
                  <a:pt x="214313" y="71438"/>
                </a:cubicBezTo>
                <a:lnTo>
                  <a:pt x="71438" y="71438"/>
                </a:lnTo>
                <a:lnTo>
                  <a:pt x="71438" y="100013"/>
                </a:lnTo>
                <a:cubicBezTo>
                  <a:pt x="71438" y="105772"/>
                  <a:pt x="67955" y="110996"/>
                  <a:pt x="62597" y="113228"/>
                </a:cubicBezTo>
                <a:cubicBezTo>
                  <a:pt x="57239" y="115461"/>
                  <a:pt x="51122" y="114211"/>
                  <a:pt x="47015" y="110148"/>
                </a:cubicBezTo>
                <a:lnTo>
                  <a:pt x="4152" y="67285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10" name="Shape 8"/>
          <p:cNvSpPr/>
          <p:nvPr/>
        </p:nvSpPr>
        <p:spPr>
          <a:xfrm>
            <a:off x="1779270" y="244030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6200" y="0"/>
                </a:moveTo>
                <a:lnTo>
                  <a:pt x="533400" y="0"/>
                </a:lnTo>
                <a:cubicBezTo>
                  <a:pt x="575456" y="0"/>
                  <a:pt x="609600" y="34144"/>
                  <a:pt x="609600" y="76200"/>
                </a:cubicBezTo>
                <a:lnTo>
                  <a:pt x="609600" y="533400"/>
                </a:lnTo>
                <a:cubicBezTo>
                  <a:pt x="609600" y="575456"/>
                  <a:pt x="575456" y="609600"/>
                  <a:pt x="5334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11" name="Text 9"/>
          <p:cNvSpPr/>
          <p:nvPr/>
        </p:nvSpPr>
        <p:spPr>
          <a:xfrm>
            <a:off x="1860113" y="2611757"/>
            <a:ext cx="542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gp96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569845" y="263080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81541"/>
                </a:moveTo>
                <a:lnTo>
                  <a:pt x="181541" y="224403"/>
                </a:lnTo>
                <a:cubicBezTo>
                  <a:pt x="177433" y="228511"/>
                  <a:pt x="171316" y="229716"/>
                  <a:pt x="165958" y="227484"/>
                </a:cubicBezTo>
                <a:cubicBezTo>
                  <a:pt x="160600" y="225251"/>
                  <a:pt x="157163" y="220072"/>
                  <a:pt x="157163" y="214313"/>
                </a:cubicBezTo>
                <a:lnTo>
                  <a:pt x="157163" y="185738"/>
                </a:lnTo>
                <a:lnTo>
                  <a:pt x="14288" y="185738"/>
                </a:lnTo>
                <a:cubicBezTo>
                  <a:pt x="6385" y="185738"/>
                  <a:pt x="0" y="179353"/>
                  <a:pt x="0" y="171450"/>
                </a:cubicBezTo>
                <a:cubicBezTo>
                  <a:pt x="0" y="163547"/>
                  <a:pt x="6385" y="157163"/>
                  <a:pt x="14288" y="157163"/>
                </a:cubicBezTo>
                <a:lnTo>
                  <a:pt x="157163" y="157163"/>
                </a:lnTo>
                <a:lnTo>
                  <a:pt x="157163" y="128588"/>
                </a:lnTo>
                <a:cubicBezTo>
                  <a:pt x="157163" y="122828"/>
                  <a:pt x="160645" y="117604"/>
                  <a:pt x="166003" y="115372"/>
                </a:cubicBezTo>
                <a:cubicBezTo>
                  <a:pt x="171361" y="113139"/>
                  <a:pt x="177478" y="114389"/>
                  <a:pt x="181585" y="118452"/>
                </a:cubicBezTo>
                <a:lnTo>
                  <a:pt x="224448" y="161315"/>
                </a:lnTo>
                <a:cubicBezTo>
                  <a:pt x="230029" y="166896"/>
                  <a:pt x="230029" y="175959"/>
                  <a:pt x="224448" y="181541"/>
                </a:cubicBezTo>
                <a:close/>
                <a:moveTo>
                  <a:pt x="4197" y="67241"/>
                </a:moveTo>
                <a:cubicBezTo>
                  <a:pt x="-1384" y="61659"/>
                  <a:pt x="-1384" y="52596"/>
                  <a:pt x="4197" y="47015"/>
                </a:cubicBezTo>
                <a:lnTo>
                  <a:pt x="47059" y="4152"/>
                </a:lnTo>
                <a:cubicBezTo>
                  <a:pt x="51167" y="45"/>
                  <a:pt x="57284" y="-1161"/>
                  <a:pt x="62642" y="1072"/>
                </a:cubicBezTo>
                <a:cubicBezTo>
                  <a:pt x="68000" y="3304"/>
                  <a:pt x="71438" y="8528"/>
                  <a:pt x="71438" y="14288"/>
                </a:cubicBezTo>
                <a:lnTo>
                  <a:pt x="71438" y="42863"/>
                </a:lnTo>
                <a:lnTo>
                  <a:pt x="214313" y="42863"/>
                </a:lnTo>
                <a:cubicBezTo>
                  <a:pt x="222215" y="42863"/>
                  <a:pt x="228600" y="49247"/>
                  <a:pt x="228600" y="57150"/>
                </a:cubicBezTo>
                <a:cubicBezTo>
                  <a:pt x="228600" y="65053"/>
                  <a:pt x="222215" y="71438"/>
                  <a:pt x="214313" y="71438"/>
                </a:cubicBezTo>
                <a:lnTo>
                  <a:pt x="71438" y="71438"/>
                </a:lnTo>
                <a:lnTo>
                  <a:pt x="71438" y="100013"/>
                </a:lnTo>
                <a:cubicBezTo>
                  <a:pt x="71438" y="105772"/>
                  <a:pt x="67955" y="110996"/>
                  <a:pt x="62597" y="113228"/>
                </a:cubicBezTo>
                <a:cubicBezTo>
                  <a:pt x="57239" y="115461"/>
                  <a:pt x="51122" y="114211"/>
                  <a:pt x="47015" y="110148"/>
                </a:cubicBezTo>
                <a:lnTo>
                  <a:pt x="4152" y="67285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13" name="Shape 11"/>
          <p:cNvSpPr/>
          <p:nvPr/>
        </p:nvSpPr>
        <p:spPr>
          <a:xfrm>
            <a:off x="2979420" y="244030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6200" y="0"/>
                </a:moveTo>
                <a:lnTo>
                  <a:pt x="533400" y="0"/>
                </a:lnTo>
                <a:cubicBezTo>
                  <a:pt x="575456" y="0"/>
                  <a:pt x="609600" y="34144"/>
                  <a:pt x="609600" y="76200"/>
                </a:cubicBezTo>
                <a:lnTo>
                  <a:pt x="609600" y="533400"/>
                </a:lnTo>
                <a:cubicBezTo>
                  <a:pt x="609600" y="575456"/>
                  <a:pt x="575456" y="609600"/>
                  <a:pt x="5334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14" name="Text 12"/>
          <p:cNvSpPr/>
          <p:nvPr/>
        </p:nvSpPr>
        <p:spPr>
          <a:xfrm>
            <a:off x="3079433" y="2611757"/>
            <a:ext cx="495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CD91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79120" y="3202307"/>
            <a:ext cx="5238750" cy="1047750"/>
          </a:xfrm>
          <a:custGeom>
            <a:avLst/>
            <a:gdLst/>
            <a:ahLst/>
            <a:cxnLst/>
            <a:rect l="l" t="t" r="r" b="b"/>
            <a:pathLst>
              <a:path w="5238750" h="1047750">
                <a:moveTo>
                  <a:pt x="76203" y="0"/>
                </a:moveTo>
                <a:lnTo>
                  <a:pt x="5162547" y="0"/>
                </a:lnTo>
                <a:cubicBezTo>
                  <a:pt x="5204605" y="0"/>
                  <a:pt x="5238750" y="34145"/>
                  <a:pt x="5238750" y="76203"/>
                </a:cubicBezTo>
                <a:lnTo>
                  <a:pt x="5238750" y="971547"/>
                </a:lnTo>
                <a:cubicBezTo>
                  <a:pt x="5238750" y="1013605"/>
                  <a:pt x="5204605" y="1047750"/>
                  <a:pt x="5162547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noFill/>
          <a:ln/>
        </p:spPr>
      </p:sp>
      <p:sp>
        <p:nvSpPr>
          <p:cNvPr id="16" name="Text 14"/>
          <p:cNvSpPr/>
          <p:nvPr/>
        </p:nvSpPr>
        <p:spPr>
          <a:xfrm>
            <a:off x="731520" y="3354707"/>
            <a:ext cx="50101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gp96 (96 kDa glycoprotein) is an ER-resident heat shock protein that functions as a molecular chaperone, binding to immunogenic peptides and facilitating their presentation to the immune system.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84810" y="4865369"/>
            <a:ext cx="5627370" cy="1607820"/>
          </a:xfrm>
          <a:custGeom>
            <a:avLst/>
            <a:gdLst/>
            <a:ahLst/>
            <a:cxnLst/>
            <a:rect l="l" t="t" r="r" b="b"/>
            <a:pathLst>
              <a:path w="5627370" h="1607820">
                <a:moveTo>
                  <a:pt x="114300" y="0"/>
                </a:moveTo>
                <a:lnTo>
                  <a:pt x="5513070" y="0"/>
                </a:lnTo>
                <a:cubicBezTo>
                  <a:pt x="5576196" y="0"/>
                  <a:pt x="5627370" y="51174"/>
                  <a:pt x="5627370" y="114300"/>
                </a:cubicBezTo>
                <a:lnTo>
                  <a:pt x="5627370" y="1493520"/>
                </a:lnTo>
                <a:cubicBezTo>
                  <a:pt x="5627370" y="1556646"/>
                  <a:pt x="5576196" y="1607820"/>
                  <a:pt x="5513070" y="1607820"/>
                </a:cubicBezTo>
                <a:lnTo>
                  <a:pt x="114300" y="1607820"/>
                </a:lnTo>
                <a:cubicBezTo>
                  <a:pt x="51174" y="1607820"/>
                  <a:pt x="0" y="1556646"/>
                  <a:pt x="0" y="1493520"/>
                </a:cubicBezTo>
                <a:lnTo>
                  <a:pt x="0" y="114300"/>
                </a:lnTo>
                <a:cubicBezTo>
                  <a:pt x="0" y="51174"/>
                  <a:pt x="51174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9120" y="5059682"/>
            <a:ext cx="5324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Binding Kinetics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9120" y="5440682"/>
            <a:ext cx="121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IPF-gp96 affinity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65082" y="5440682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High affinity binding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79120" y="5745482"/>
            <a:ext cx="1733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gp96-CD91 engagement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512350" y="5745482"/>
            <a:ext cx="1381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Receptor-mediated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79120" y="6050282"/>
            <a:ext cx="1314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Internalization rate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947166" y="6050282"/>
            <a:ext cx="952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Rapid uptake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76010" y="1565910"/>
            <a:ext cx="5627370" cy="3150870"/>
          </a:xfrm>
          <a:custGeom>
            <a:avLst/>
            <a:gdLst/>
            <a:ahLst/>
            <a:cxnLst/>
            <a:rect l="l" t="t" r="r" b="b"/>
            <a:pathLst>
              <a:path w="5627370" h="3150870">
                <a:moveTo>
                  <a:pt x="114314" y="0"/>
                </a:moveTo>
                <a:lnTo>
                  <a:pt x="5513056" y="0"/>
                </a:lnTo>
                <a:cubicBezTo>
                  <a:pt x="5576190" y="0"/>
                  <a:pt x="5627370" y="51180"/>
                  <a:pt x="5627370" y="114314"/>
                </a:cubicBezTo>
                <a:lnTo>
                  <a:pt x="5627370" y="3036556"/>
                </a:lnTo>
                <a:cubicBezTo>
                  <a:pt x="5627370" y="3099690"/>
                  <a:pt x="5576190" y="3150870"/>
                  <a:pt x="5513056" y="3150870"/>
                </a:cubicBezTo>
                <a:lnTo>
                  <a:pt x="114314" y="3150870"/>
                </a:lnTo>
                <a:cubicBezTo>
                  <a:pt x="51180" y="3150870"/>
                  <a:pt x="0" y="3099690"/>
                  <a:pt x="0" y="3036556"/>
                </a:cubicBezTo>
                <a:lnTo>
                  <a:pt x="0" y="114314"/>
                </a:lnTo>
                <a:cubicBezTo>
                  <a:pt x="0" y="51222"/>
                  <a:pt x="51222" y="0"/>
                  <a:pt x="114314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370320" y="1760223"/>
            <a:ext cx="533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Pathway B: IPF-6 Multi-Target Binding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70320" y="2221232"/>
            <a:ext cx="5238750" cy="1428750"/>
          </a:xfrm>
          <a:custGeom>
            <a:avLst/>
            <a:gdLst/>
            <a:ahLst/>
            <a:cxnLst/>
            <a:rect l="l" t="t" r="r" b="b"/>
            <a:pathLst>
              <a:path w="5238750" h="1428750">
                <a:moveTo>
                  <a:pt x="76195" y="0"/>
                </a:moveTo>
                <a:lnTo>
                  <a:pt x="5162555" y="0"/>
                </a:lnTo>
                <a:cubicBezTo>
                  <a:pt x="5204636" y="0"/>
                  <a:pt x="5238750" y="34114"/>
                  <a:pt x="5238750" y="76195"/>
                </a:cubicBezTo>
                <a:lnTo>
                  <a:pt x="5238750" y="1352555"/>
                </a:lnTo>
                <a:cubicBezTo>
                  <a:pt x="5238750" y="1394636"/>
                  <a:pt x="5204636" y="1428750"/>
                  <a:pt x="5162555" y="1428750"/>
                </a:cubicBezTo>
                <a:lnTo>
                  <a:pt x="76195" y="1428750"/>
                </a:lnTo>
                <a:cubicBezTo>
                  <a:pt x="34114" y="1428750"/>
                  <a:pt x="0" y="1394636"/>
                  <a:pt x="0" y="13525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28" name="Shape 26"/>
          <p:cNvSpPr/>
          <p:nvPr/>
        </p:nvSpPr>
        <p:spPr>
          <a:xfrm>
            <a:off x="6522720" y="237363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29" name="Text 27"/>
          <p:cNvSpPr/>
          <p:nvPr/>
        </p:nvSpPr>
        <p:spPr>
          <a:xfrm>
            <a:off x="6484620" y="2373632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018020" y="2430782"/>
            <a:ext cx="504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IPF-6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6522720" y="2830832"/>
            <a:ext cx="5010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14-mer peptide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526530" y="3139442"/>
            <a:ext cx="4932045" cy="350520"/>
          </a:xfrm>
          <a:custGeom>
            <a:avLst/>
            <a:gdLst/>
            <a:ahLst/>
            <a:cxnLst/>
            <a:rect l="l" t="t" r="r" b="b"/>
            <a:pathLst>
              <a:path w="4932045" h="350520">
                <a:moveTo>
                  <a:pt x="38102" y="0"/>
                </a:moveTo>
                <a:lnTo>
                  <a:pt x="4893943" y="0"/>
                </a:lnTo>
                <a:cubicBezTo>
                  <a:pt x="4914986" y="0"/>
                  <a:pt x="4932045" y="17059"/>
                  <a:pt x="4932045" y="38102"/>
                </a:cubicBezTo>
                <a:lnTo>
                  <a:pt x="4932045" y="312418"/>
                </a:lnTo>
                <a:cubicBezTo>
                  <a:pt x="4932045" y="333461"/>
                  <a:pt x="4914986" y="350520"/>
                  <a:pt x="4893943" y="350520"/>
                </a:cubicBezTo>
                <a:lnTo>
                  <a:pt x="38102" y="350520"/>
                </a:lnTo>
                <a:cubicBezTo>
                  <a:pt x="17059" y="350520"/>
                  <a:pt x="0" y="333461"/>
                  <a:pt x="0" y="31241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22720" y="3135632"/>
            <a:ext cx="4991100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D1D1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GDEPLENYLDTEYF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70320" y="3798573"/>
            <a:ext cx="1666875" cy="685800"/>
          </a:xfrm>
          <a:custGeom>
            <a:avLst/>
            <a:gdLst/>
            <a:ahLst/>
            <a:cxnLst/>
            <a:rect l="l" t="t" r="r" b="b"/>
            <a:pathLst>
              <a:path w="1666875" h="685800">
                <a:moveTo>
                  <a:pt x="76199" y="0"/>
                </a:moveTo>
                <a:lnTo>
                  <a:pt x="1590676" y="0"/>
                </a:lnTo>
                <a:cubicBezTo>
                  <a:pt x="1632759" y="0"/>
                  <a:pt x="1666875" y="34116"/>
                  <a:pt x="1666875" y="76199"/>
                </a:cubicBezTo>
                <a:lnTo>
                  <a:pt x="1666875" y="609601"/>
                </a:lnTo>
                <a:cubicBezTo>
                  <a:pt x="1666875" y="651656"/>
                  <a:pt x="1632731" y="685800"/>
                  <a:pt x="159067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35" name="Text 33"/>
          <p:cNvSpPr/>
          <p:nvPr/>
        </p:nvSpPr>
        <p:spPr>
          <a:xfrm>
            <a:off x="6451282" y="3912873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1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Text 34"/>
          <p:cNvSpPr/>
          <p:nvPr/>
        </p:nvSpPr>
        <p:spPr>
          <a:xfrm>
            <a:off x="6446520" y="4141473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gp41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8155900" y="3798573"/>
            <a:ext cx="1666875" cy="685800"/>
          </a:xfrm>
          <a:custGeom>
            <a:avLst/>
            <a:gdLst/>
            <a:ahLst/>
            <a:cxnLst/>
            <a:rect l="l" t="t" r="r" b="b"/>
            <a:pathLst>
              <a:path w="1666875" h="685800">
                <a:moveTo>
                  <a:pt x="76199" y="0"/>
                </a:moveTo>
                <a:lnTo>
                  <a:pt x="1590676" y="0"/>
                </a:lnTo>
                <a:cubicBezTo>
                  <a:pt x="1632759" y="0"/>
                  <a:pt x="1666875" y="34116"/>
                  <a:pt x="1666875" y="76199"/>
                </a:cubicBezTo>
                <a:lnTo>
                  <a:pt x="1666875" y="609601"/>
                </a:lnTo>
                <a:cubicBezTo>
                  <a:pt x="1666875" y="651656"/>
                  <a:pt x="1632731" y="685800"/>
                  <a:pt x="159067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38" name="Text 36"/>
          <p:cNvSpPr/>
          <p:nvPr/>
        </p:nvSpPr>
        <p:spPr>
          <a:xfrm>
            <a:off x="8236863" y="3912873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2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9" name="Text 37"/>
          <p:cNvSpPr/>
          <p:nvPr/>
        </p:nvSpPr>
        <p:spPr>
          <a:xfrm>
            <a:off x="8232100" y="4141473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gp120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0" name="Shape 38"/>
          <p:cNvSpPr/>
          <p:nvPr/>
        </p:nvSpPr>
        <p:spPr>
          <a:xfrm>
            <a:off x="9941480" y="3798573"/>
            <a:ext cx="1666875" cy="685800"/>
          </a:xfrm>
          <a:custGeom>
            <a:avLst/>
            <a:gdLst/>
            <a:ahLst/>
            <a:cxnLst/>
            <a:rect l="l" t="t" r="r" b="b"/>
            <a:pathLst>
              <a:path w="1666875" h="685800">
                <a:moveTo>
                  <a:pt x="76199" y="0"/>
                </a:moveTo>
                <a:lnTo>
                  <a:pt x="1590676" y="0"/>
                </a:lnTo>
                <a:cubicBezTo>
                  <a:pt x="1632759" y="0"/>
                  <a:pt x="1666875" y="34116"/>
                  <a:pt x="1666875" y="76199"/>
                </a:cubicBezTo>
                <a:lnTo>
                  <a:pt x="1666875" y="609601"/>
                </a:lnTo>
                <a:cubicBezTo>
                  <a:pt x="1666875" y="651656"/>
                  <a:pt x="1632731" y="685800"/>
                  <a:pt x="159067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41" name="Text 39"/>
          <p:cNvSpPr/>
          <p:nvPr/>
        </p:nvSpPr>
        <p:spPr>
          <a:xfrm>
            <a:off x="10022443" y="3912873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Target 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Text 40"/>
          <p:cNvSpPr/>
          <p:nvPr/>
        </p:nvSpPr>
        <p:spPr>
          <a:xfrm>
            <a:off x="10017680" y="4141473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CD4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172200" y="4876800"/>
            <a:ext cx="5638800" cy="1600200"/>
          </a:xfrm>
          <a:custGeom>
            <a:avLst/>
            <a:gdLst/>
            <a:ahLst/>
            <a:cxnLst/>
            <a:rect l="l" t="t" r="r" b="b"/>
            <a:pathLst>
              <a:path w="5638800" h="1600200">
                <a:moveTo>
                  <a:pt x="114302" y="0"/>
                </a:moveTo>
                <a:lnTo>
                  <a:pt x="5524498" y="0"/>
                </a:lnTo>
                <a:cubicBezTo>
                  <a:pt x="5587583" y="0"/>
                  <a:pt x="5638800" y="51217"/>
                  <a:pt x="5638800" y="114302"/>
                </a:cubicBezTo>
                <a:lnTo>
                  <a:pt x="5638800" y="1485898"/>
                </a:lnTo>
                <a:cubicBezTo>
                  <a:pt x="5638800" y="1548983"/>
                  <a:pt x="5587583" y="1600200"/>
                  <a:pt x="5524498" y="1600200"/>
                </a:cubicBezTo>
                <a:lnTo>
                  <a:pt x="114302" y="1600200"/>
                </a:lnTo>
                <a:cubicBezTo>
                  <a:pt x="51217" y="1600200"/>
                  <a:pt x="0" y="1548983"/>
                  <a:pt x="0" y="14858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</p:spPr>
      </p:sp>
      <p:sp>
        <p:nvSpPr>
          <p:cNvPr id="44" name="Text 42"/>
          <p:cNvSpPr/>
          <p:nvPr/>
        </p:nvSpPr>
        <p:spPr>
          <a:xfrm>
            <a:off x="6362700" y="5067300"/>
            <a:ext cx="534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Structural Insights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81750" y="5486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629400" y="5448300"/>
            <a:ext cx="3228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Apparent molecular weight: </a:t>
            </a: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~45 kDa</a:t>
            </a: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(IPF-1→5)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381750" y="5791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629400" y="5753100"/>
            <a:ext cx="2800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Source: </a:t>
            </a: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Porcine</a:t>
            </a: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(Sus scrofa) pepsinogen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381750" y="60960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629400" y="6057900"/>
            <a:ext cx="259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Inactivation: </a:t>
            </a: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Irreversible</a:t>
            </a: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at pH 6.2-6.8</a:t>
            </a:r>
            <a:endParaRPr lang="en-US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480" y="164306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 / CLINICAL EVIDENCE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Immune Reconstitution &amp; Viral Response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Before/after biomarker changes demonstrating therapeutic efficacy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84810" y="1565910"/>
            <a:ext cx="5627370" cy="2969895"/>
          </a:xfrm>
          <a:custGeom>
            <a:avLst/>
            <a:gdLst/>
            <a:ahLst/>
            <a:cxnLst/>
            <a:rect l="l" t="t" r="r" b="b"/>
            <a:pathLst>
              <a:path w="5627370" h="2969895">
                <a:moveTo>
                  <a:pt x="114311" y="0"/>
                </a:moveTo>
                <a:lnTo>
                  <a:pt x="5513059" y="0"/>
                </a:lnTo>
                <a:cubicBezTo>
                  <a:pt x="5576191" y="0"/>
                  <a:pt x="5627370" y="51179"/>
                  <a:pt x="5627370" y="114311"/>
                </a:cubicBezTo>
                <a:lnTo>
                  <a:pt x="5627370" y="2855584"/>
                </a:lnTo>
                <a:cubicBezTo>
                  <a:pt x="5627370" y="2918716"/>
                  <a:pt x="5576191" y="2969895"/>
                  <a:pt x="5513059" y="2969895"/>
                </a:cubicBezTo>
                <a:lnTo>
                  <a:pt x="114311" y="2969895"/>
                </a:lnTo>
                <a:cubicBezTo>
                  <a:pt x="51179" y="2969895"/>
                  <a:pt x="0" y="2918716"/>
                  <a:pt x="0" y="2855584"/>
                </a:cubicBezTo>
                <a:lnTo>
                  <a:pt x="0" y="114311"/>
                </a:lnTo>
                <a:cubicBezTo>
                  <a:pt x="0" y="51179"/>
                  <a:pt x="51179" y="0"/>
                  <a:pt x="114311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9120" y="1760223"/>
            <a:ext cx="5324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T-Cell Population Changes</a:t>
            </a:r>
            <a:endParaRPr lang="en-US" sz="1600" dirty="0"/>
          </a:p>
        </p:txBody>
      </p:sp>
      <p:pic>
        <p:nvPicPr>
          <p:cNvPr id="7" name="Image 0" descr="https://kimi-img.moonshot.cn/pub/slides/26-04-10-23:05:40-d7ch3h3fj2j2lhll3k5g.png"/>
          <p:cNvPicPr>
            <a:picLocks noChangeAspect="1"/>
          </p:cNvPicPr>
          <p:nvPr/>
        </p:nvPicPr>
        <p:blipFill>
          <a:blip r:embed="rId3"/>
          <a:srcRect l="94" r="94"/>
          <a:stretch/>
        </p:blipFill>
        <p:spPr>
          <a:xfrm>
            <a:off x="579120" y="2141223"/>
            <a:ext cx="5238750" cy="2200275"/>
          </a:xfrm>
          <a:prstGeom prst="roundRect">
            <a:avLst>
              <a:gd name="adj" fmla="val 0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6176010" y="1565910"/>
            <a:ext cx="5627370" cy="2969895"/>
          </a:xfrm>
          <a:custGeom>
            <a:avLst/>
            <a:gdLst/>
            <a:ahLst/>
            <a:cxnLst/>
            <a:rect l="l" t="t" r="r" b="b"/>
            <a:pathLst>
              <a:path w="5627370" h="2969895">
                <a:moveTo>
                  <a:pt x="114311" y="0"/>
                </a:moveTo>
                <a:lnTo>
                  <a:pt x="5513059" y="0"/>
                </a:lnTo>
                <a:cubicBezTo>
                  <a:pt x="5576191" y="0"/>
                  <a:pt x="5627370" y="51179"/>
                  <a:pt x="5627370" y="114311"/>
                </a:cubicBezTo>
                <a:lnTo>
                  <a:pt x="5627370" y="2855584"/>
                </a:lnTo>
                <a:cubicBezTo>
                  <a:pt x="5627370" y="2918716"/>
                  <a:pt x="5576191" y="2969895"/>
                  <a:pt x="5513059" y="2969895"/>
                </a:cubicBezTo>
                <a:lnTo>
                  <a:pt x="114311" y="2969895"/>
                </a:lnTo>
                <a:cubicBezTo>
                  <a:pt x="51179" y="2969895"/>
                  <a:pt x="0" y="2918716"/>
                  <a:pt x="0" y="2855584"/>
                </a:cubicBezTo>
                <a:lnTo>
                  <a:pt x="0" y="114311"/>
                </a:lnTo>
                <a:cubicBezTo>
                  <a:pt x="0" y="51179"/>
                  <a:pt x="51179" y="0"/>
                  <a:pt x="114311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70320" y="1760223"/>
            <a:ext cx="5324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Cytokine Response</a:t>
            </a:r>
            <a:endParaRPr lang="en-US" sz="1600" dirty="0"/>
          </a:p>
        </p:txBody>
      </p:sp>
      <p:pic>
        <p:nvPicPr>
          <p:cNvPr id="10" name="Image 1" descr="https://kimi-img.moonshot.cn/pub/slides/26-04-10-23:05:42-d7ch3hgge03nlb95pkk0.png"/>
          <p:cNvPicPr>
            <a:picLocks noChangeAspect="1"/>
          </p:cNvPicPr>
          <p:nvPr/>
        </p:nvPicPr>
        <p:blipFill>
          <a:blip r:embed="rId4"/>
          <a:srcRect l="94" r="94"/>
          <a:stretch/>
        </p:blipFill>
        <p:spPr>
          <a:xfrm>
            <a:off x="6370320" y="2141223"/>
            <a:ext cx="5238750" cy="2200275"/>
          </a:xfrm>
          <a:prstGeom prst="roundRect">
            <a:avLst>
              <a:gd name="adj" fmla="val 0"/>
            </a:avLst>
          </a:prstGeom>
        </p:spPr>
      </p:pic>
      <p:sp>
        <p:nvSpPr>
          <p:cNvPr id="11" name="Shape 7"/>
          <p:cNvSpPr/>
          <p:nvPr/>
        </p:nvSpPr>
        <p:spPr>
          <a:xfrm>
            <a:off x="384810" y="4697970"/>
            <a:ext cx="2760345" cy="693420"/>
          </a:xfrm>
          <a:custGeom>
            <a:avLst/>
            <a:gdLst/>
            <a:ahLst/>
            <a:cxnLst/>
            <a:rect l="l" t="t" r="r" b="b"/>
            <a:pathLst>
              <a:path w="2760345" h="693420">
                <a:moveTo>
                  <a:pt x="76200" y="0"/>
                </a:moveTo>
                <a:lnTo>
                  <a:pt x="2684145" y="0"/>
                </a:lnTo>
                <a:cubicBezTo>
                  <a:pt x="2726229" y="0"/>
                  <a:pt x="2760345" y="34116"/>
                  <a:pt x="2760345" y="76200"/>
                </a:cubicBezTo>
                <a:lnTo>
                  <a:pt x="2760345" y="617220"/>
                </a:lnTo>
                <a:cubicBezTo>
                  <a:pt x="2760345" y="659304"/>
                  <a:pt x="2726229" y="693420"/>
                  <a:pt x="268414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chemeClr val="tx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41020" y="4854178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63877" y="5179"/>
                </a:moveTo>
                <a:cubicBezTo>
                  <a:pt x="60156" y="1459"/>
                  <a:pt x="54114" y="1459"/>
                  <a:pt x="50393" y="5179"/>
                </a:cubicBezTo>
                <a:lnTo>
                  <a:pt x="2768" y="52804"/>
                </a:lnTo>
                <a:cubicBezTo>
                  <a:pt x="-952" y="56525"/>
                  <a:pt x="-952" y="62567"/>
                  <a:pt x="2768" y="66288"/>
                </a:cubicBezTo>
                <a:cubicBezTo>
                  <a:pt x="6489" y="70009"/>
                  <a:pt x="12531" y="70009"/>
                  <a:pt x="16252" y="66288"/>
                </a:cubicBezTo>
                <a:lnTo>
                  <a:pt x="47625" y="34915"/>
                </a:lnTo>
                <a:lnTo>
                  <a:pt x="47625" y="145256"/>
                </a:lnTo>
                <a:cubicBezTo>
                  <a:pt x="47625" y="150525"/>
                  <a:pt x="51881" y="154781"/>
                  <a:pt x="57150" y="154781"/>
                </a:cubicBezTo>
                <a:cubicBezTo>
                  <a:pt x="62419" y="154781"/>
                  <a:pt x="66675" y="150525"/>
                  <a:pt x="66675" y="145256"/>
                </a:cubicBezTo>
                <a:lnTo>
                  <a:pt x="66675" y="34915"/>
                </a:lnTo>
                <a:lnTo>
                  <a:pt x="98048" y="66288"/>
                </a:lnTo>
                <a:cubicBezTo>
                  <a:pt x="101769" y="70009"/>
                  <a:pt x="107811" y="70009"/>
                  <a:pt x="111532" y="66288"/>
                </a:cubicBezTo>
                <a:cubicBezTo>
                  <a:pt x="115253" y="62567"/>
                  <a:pt x="115253" y="56525"/>
                  <a:pt x="111532" y="52804"/>
                </a:cubicBezTo>
                <a:lnTo>
                  <a:pt x="63907" y="5179"/>
                </a:ln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13" name="Text 9"/>
          <p:cNvSpPr/>
          <p:nvPr/>
        </p:nvSpPr>
        <p:spPr>
          <a:xfrm>
            <a:off x="769620" y="481607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 smtClean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CD4 + CD45RO +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 10"/>
          <p:cNvSpPr/>
          <p:nvPr/>
        </p:nvSpPr>
        <p:spPr>
          <a:xfrm>
            <a:off x="502920" y="5082778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Memory T-cell expansion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Shape 11"/>
          <p:cNvSpPr/>
          <p:nvPr/>
        </p:nvSpPr>
        <p:spPr>
          <a:xfrm>
            <a:off x="3270885" y="4697970"/>
            <a:ext cx="2760345" cy="693420"/>
          </a:xfrm>
          <a:custGeom>
            <a:avLst/>
            <a:gdLst/>
            <a:ahLst/>
            <a:cxnLst/>
            <a:rect l="l" t="t" r="r" b="b"/>
            <a:pathLst>
              <a:path w="2760345" h="693420">
                <a:moveTo>
                  <a:pt x="76200" y="0"/>
                </a:moveTo>
                <a:lnTo>
                  <a:pt x="2684145" y="0"/>
                </a:lnTo>
                <a:cubicBezTo>
                  <a:pt x="2726229" y="0"/>
                  <a:pt x="2760345" y="34116"/>
                  <a:pt x="2760345" y="76200"/>
                </a:cubicBezTo>
                <a:lnTo>
                  <a:pt x="2760345" y="617220"/>
                </a:lnTo>
                <a:cubicBezTo>
                  <a:pt x="2760345" y="659304"/>
                  <a:pt x="2726229" y="693420"/>
                  <a:pt x="268414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chemeClr val="tx1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427095" y="4854178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63877" y="5179"/>
                </a:moveTo>
                <a:cubicBezTo>
                  <a:pt x="60156" y="1459"/>
                  <a:pt x="54114" y="1459"/>
                  <a:pt x="50393" y="5179"/>
                </a:cubicBezTo>
                <a:lnTo>
                  <a:pt x="2768" y="52804"/>
                </a:lnTo>
                <a:cubicBezTo>
                  <a:pt x="-952" y="56525"/>
                  <a:pt x="-952" y="62567"/>
                  <a:pt x="2768" y="66288"/>
                </a:cubicBezTo>
                <a:cubicBezTo>
                  <a:pt x="6489" y="70009"/>
                  <a:pt x="12531" y="70009"/>
                  <a:pt x="16252" y="66288"/>
                </a:cubicBezTo>
                <a:lnTo>
                  <a:pt x="47625" y="34915"/>
                </a:lnTo>
                <a:lnTo>
                  <a:pt x="47625" y="145256"/>
                </a:lnTo>
                <a:cubicBezTo>
                  <a:pt x="47625" y="150525"/>
                  <a:pt x="51881" y="154781"/>
                  <a:pt x="57150" y="154781"/>
                </a:cubicBezTo>
                <a:cubicBezTo>
                  <a:pt x="62419" y="154781"/>
                  <a:pt x="66675" y="150525"/>
                  <a:pt x="66675" y="145256"/>
                </a:cubicBezTo>
                <a:lnTo>
                  <a:pt x="66675" y="34915"/>
                </a:lnTo>
                <a:lnTo>
                  <a:pt x="98048" y="66288"/>
                </a:lnTo>
                <a:cubicBezTo>
                  <a:pt x="101769" y="70009"/>
                  <a:pt x="107811" y="70009"/>
                  <a:pt x="111532" y="66288"/>
                </a:cubicBezTo>
                <a:cubicBezTo>
                  <a:pt x="115253" y="62567"/>
                  <a:pt x="115253" y="56525"/>
                  <a:pt x="111532" y="52804"/>
                </a:cubicBezTo>
                <a:lnTo>
                  <a:pt x="63907" y="5179"/>
                </a:ln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17" name="Text 13"/>
          <p:cNvSpPr/>
          <p:nvPr/>
        </p:nvSpPr>
        <p:spPr>
          <a:xfrm>
            <a:off x="3655695" y="4816078"/>
            <a:ext cx="113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CD4+CD45RA+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 14"/>
          <p:cNvSpPr/>
          <p:nvPr/>
        </p:nvSpPr>
        <p:spPr>
          <a:xfrm>
            <a:off x="3388995" y="5082778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Naive T-cell preservation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Shape 15"/>
          <p:cNvSpPr/>
          <p:nvPr/>
        </p:nvSpPr>
        <p:spPr>
          <a:xfrm>
            <a:off x="6156960" y="4697970"/>
            <a:ext cx="2760345" cy="693420"/>
          </a:xfrm>
          <a:custGeom>
            <a:avLst/>
            <a:gdLst/>
            <a:ahLst/>
            <a:cxnLst/>
            <a:rect l="l" t="t" r="r" b="b"/>
            <a:pathLst>
              <a:path w="2760345" h="693420">
                <a:moveTo>
                  <a:pt x="76200" y="0"/>
                </a:moveTo>
                <a:lnTo>
                  <a:pt x="2684145" y="0"/>
                </a:lnTo>
                <a:cubicBezTo>
                  <a:pt x="2726229" y="0"/>
                  <a:pt x="2760345" y="34116"/>
                  <a:pt x="2760345" y="76200"/>
                </a:cubicBezTo>
                <a:lnTo>
                  <a:pt x="2760345" y="617220"/>
                </a:lnTo>
                <a:cubicBezTo>
                  <a:pt x="2760345" y="659304"/>
                  <a:pt x="2726229" y="693420"/>
                  <a:pt x="268414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chemeClr val="tx1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313170" y="4854178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21" name="Text 17"/>
          <p:cNvSpPr/>
          <p:nvPr/>
        </p:nvSpPr>
        <p:spPr>
          <a:xfrm>
            <a:off x="6541770" y="4816078"/>
            <a:ext cx="790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HIV-1 RNA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Text 18"/>
          <p:cNvSpPr/>
          <p:nvPr/>
        </p:nvSpPr>
        <p:spPr>
          <a:xfrm>
            <a:off x="6275070" y="5082778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1-2 log </a:t>
            </a:r>
            <a:r>
              <a:rPr lang="en-US" sz="1050" dirty="0" smtClean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decrease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Shape 19"/>
          <p:cNvSpPr/>
          <p:nvPr/>
        </p:nvSpPr>
        <p:spPr>
          <a:xfrm>
            <a:off x="9043035" y="4697970"/>
            <a:ext cx="2760345" cy="693420"/>
          </a:xfrm>
          <a:custGeom>
            <a:avLst/>
            <a:gdLst/>
            <a:ahLst/>
            <a:cxnLst/>
            <a:rect l="l" t="t" r="r" b="b"/>
            <a:pathLst>
              <a:path w="2760345" h="693420">
                <a:moveTo>
                  <a:pt x="76200" y="0"/>
                </a:moveTo>
                <a:lnTo>
                  <a:pt x="2684145" y="0"/>
                </a:lnTo>
                <a:cubicBezTo>
                  <a:pt x="2726229" y="0"/>
                  <a:pt x="2760345" y="34116"/>
                  <a:pt x="2760345" y="76200"/>
                </a:cubicBezTo>
                <a:lnTo>
                  <a:pt x="2760345" y="617220"/>
                </a:lnTo>
                <a:cubicBezTo>
                  <a:pt x="2760345" y="659304"/>
                  <a:pt x="2726229" y="693420"/>
                  <a:pt x="2684145" y="693420"/>
                </a:cubicBezTo>
                <a:lnTo>
                  <a:pt x="76200" y="693420"/>
                </a:lnTo>
                <a:cubicBezTo>
                  <a:pt x="34144" y="693420"/>
                  <a:pt x="0" y="659276"/>
                  <a:pt x="0" y="6172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0160">
            <a:solidFill>
              <a:schemeClr val="tx1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9189720" y="4854178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25" name="Text 21"/>
          <p:cNvSpPr/>
          <p:nvPr/>
        </p:nvSpPr>
        <p:spPr>
          <a:xfrm>
            <a:off x="9427845" y="4816078"/>
            <a:ext cx="1428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p24 Seroconversion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6" name="Text 22"/>
          <p:cNvSpPr/>
          <p:nvPr/>
        </p:nvSpPr>
        <p:spPr>
          <a:xfrm>
            <a:off x="9161145" y="5082778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Negative (clearance)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7" name="Shape 23"/>
          <p:cNvSpPr/>
          <p:nvPr/>
        </p:nvSpPr>
        <p:spPr>
          <a:xfrm>
            <a:off x="384810" y="5551411"/>
            <a:ext cx="3722370" cy="922020"/>
          </a:xfrm>
          <a:custGeom>
            <a:avLst/>
            <a:gdLst/>
            <a:ahLst/>
            <a:cxnLst/>
            <a:rect l="l" t="t" r="r" b="b"/>
            <a:pathLst>
              <a:path w="3722370" h="922020">
                <a:moveTo>
                  <a:pt x="76196" y="0"/>
                </a:moveTo>
                <a:lnTo>
                  <a:pt x="3646174" y="0"/>
                </a:lnTo>
                <a:cubicBezTo>
                  <a:pt x="3688256" y="0"/>
                  <a:pt x="3722370" y="34114"/>
                  <a:pt x="3722370" y="76196"/>
                </a:cubicBezTo>
                <a:lnTo>
                  <a:pt x="3722370" y="845824"/>
                </a:lnTo>
                <a:cubicBezTo>
                  <a:pt x="3722370" y="887906"/>
                  <a:pt x="3688256" y="922020"/>
                  <a:pt x="3646174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69582" y="5669519"/>
            <a:ext cx="3552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MHC II / HLA-DR</a:t>
            </a:r>
            <a:endParaRPr lang="en-US" sz="1600" b="1" dirty="0"/>
          </a:p>
        </p:txBody>
      </p:sp>
      <p:sp>
        <p:nvSpPr>
          <p:cNvPr id="29" name="Text 25"/>
          <p:cNvSpPr/>
          <p:nvPr/>
        </p:nvSpPr>
        <p:spPr>
          <a:xfrm>
            <a:off x="445770" y="5898119"/>
            <a:ext cx="3600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2× increase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474345" y="6202798"/>
            <a:ext cx="3543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APC activation</a:t>
            </a:r>
            <a:endParaRPr lang="en-US" sz="1600" b="1" dirty="0"/>
          </a:p>
        </p:txBody>
      </p:sp>
      <p:sp>
        <p:nvSpPr>
          <p:cNvPr id="31" name="Shape 27"/>
          <p:cNvSpPr/>
          <p:nvPr/>
        </p:nvSpPr>
        <p:spPr>
          <a:xfrm>
            <a:off x="4232910" y="5551411"/>
            <a:ext cx="3722370" cy="922020"/>
          </a:xfrm>
          <a:custGeom>
            <a:avLst/>
            <a:gdLst/>
            <a:ahLst/>
            <a:cxnLst/>
            <a:rect l="l" t="t" r="r" b="b"/>
            <a:pathLst>
              <a:path w="3722370" h="922020">
                <a:moveTo>
                  <a:pt x="76196" y="0"/>
                </a:moveTo>
                <a:lnTo>
                  <a:pt x="3646174" y="0"/>
                </a:lnTo>
                <a:cubicBezTo>
                  <a:pt x="3688256" y="0"/>
                  <a:pt x="3722370" y="34114"/>
                  <a:pt x="3722370" y="76196"/>
                </a:cubicBezTo>
                <a:lnTo>
                  <a:pt x="3722370" y="845824"/>
                </a:lnTo>
                <a:cubicBezTo>
                  <a:pt x="3722370" y="887906"/>
                  <a:pt x="3688256" y="922020"/>
                  <a:pt x="3646174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4317683" y="5669519"/>
            <a:ext cx="3552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CD8+CCR5+</a:t>
            </a:r>
            <a:endParaRPr lang="en-US" sz="1600" b="1" dirty="0"/>
          </a:p>
        </p:txBody>
      </p:sp>
      <p:sp>
        <p:nvSpPr>
          <p:cNvPr id="33" name="Text 29"/>
          <p:cNvSpPr/>
          <p:nvPr/>
        </p:nvSpPr>
        <p:spPr>
          <a:xfrm>
            <a:off x="4293870" y="5898119"/>
            <a:ext cx="3600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↑</a:t>
            </a:r>
            <a:endParaRPr lang="en-US" sz="1600" dirty="0"/>
          </a:p>
        </p:txBody>
      </p:sp>
      <p:sp>
        <p:nvSpPr>
          <p:cNvPr id="34" name="Text 30"/>
          <p:cNvSpPr/>
          <p:nvPr/>
        </p:nvSpPr>
        <p:spPr>
          <a:xfrm>
            <a:off x="4322445" y="6202798"/>
            <a:ext cx="3543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HIV-targeted cytotoxic</a:t>
            </a:r>
            <a:endParaRPr lang="en-US" sz="2000" b="1" dirty="0"/>
          </a:p>
        </p:txBody>
      </p:sp>
      <p:sp>
        <p:nvSpPr>
          <p:cNvPr id="35" name="Shape 31"/>
          <p:cNvSpPr/>
          <p:nvPr/>
        </p:nvSpPr>
        <p:spPr>
          <a:xfrm>
            <a:off x="8081010" y="5551411"/>
            <a:ext cx="3722370" cy="922020"/>
          </a:xfrm>
          <a:custGeom>
            <a:avLst/>
            <a:gdLst/>
            <a:ahLst/>
            <a:cxnLst/>
            <a:rect l="l" t="t" r="r" b="b"/>
            <a:pathLst>
              <a:path w="3722370" h="922020">
                <a:moveTo>
                  <a:pt x="76196" y="0"/>
                </a:moveTo>
                <a:lnTo>
                  <a:pt x="3646174" y="0"/>
                </a:lnTo>
                <a:cubicBezTo>
                  <a:pt x="3688256" y="0"/>
                  <a:pt x="3722370" y="34114"/>
                  <a:pt x="3722370" y="76196"/>
                </a:cubicBezTo>
                <a:lnTo>
                  <a:pt x="3722370" y="845824"/>
                </a:lnTo>
                <a:cubicBezTo>
                  <a:pt x="3722370" y="887906"/>
                  <a:pt x="3688256" y="922020"/>
                  <a:pt x="3646174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8165782" y="5669519"/>
            <a:ext cx="3552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CD8+CD38+</a:t>
            </a:r>
            <a:endParaRPr lang="en-US" b="1" dirty="0"/>
          </a:p>
        </p:txBody>
      </p:sp>
      <p:sp>
        <p:nvSpPr>
          <p:cNvPr id="37" name="Text 33"/>
          <p:cNvSpPr/>
          <p:nvPr/>
        </p:nvSpPr>
        <p:spPr>
          <a:xfrm>
            <a:off x="8141970" y="5898119"/>
            <a:ext cx="3600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↓</a:t>
            </a:r>
            <a:endParaRPr lang="en-US" sz="1600" dirty="0"/>
          </a:p>
        </p:txBody>
      </p:sp>
      <p:sp>
        <p:nvSpPr>
          <p:cNvPr id="38" name="Text 34"/>
          <p:cNvSpPr/>
          <p:nvPr/>
        </p:nvSpPr>
        <p:spPr>
          <a:xfrm>
            <a:off x="8170545" y="6202798"/>
            <a:ext cx="35433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Reduced </a:t>
            </a:r>
            <a:r>
              <a:rPr lang="en-US" sz="1050" b="1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 Exhaustion</a:t>
            </a:r>
            <a:endParaRPr lang="en-US" sz="2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576" y="42863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 / ADMINISTRATION PROTOCOL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8-Week Dosing Schedule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4300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Intramuscular injection protocol with biomarker response phases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565910"/>
            <a:ext cx="6760845" cy="3827145"/>
          </a:xfrm>
          <a:custGeom>
            <a:avLst/>
            <a:gdLst/>
            <a:ahLst/>
            <a:cxnLst/>
            <a:rect l="l" t="t" r="r" b="b"/>
            <a:pathLst>
              <a:path w="6760845" h="3827145">
                <a:moveTo>
                  <a:pt x="114317" y="0"/>
                </a:moveTo>
                <a:lnTo>
                  <a:pt x="6646528" y="0"/>
                </a:lnTo>
                <a:cubicBezTo>
                  <a:pt x="6709664" y="0"/>
                  <a:pt x="6760845" y="51181"/>
                  <a:pt x="6760845" y="114317"/>
                </a:cubicBezTo>
                <a:lnTo>
                  <a:pt x="6760845" y="3712828"/>
                </a:lnTo>
                <a:cubicBezTo>
                  <a:pt x="6760845" y="3775964"/>
                  <a:pt x="6709664" y="3827145"/>
                  <a:pt x="6646528" y="3827145"/>
                </a:cubicBezTo>
                <a:lnTo>
                  <a:pt x="114317" y="3827145"/>
                </a:lnTo>
                <a:cubicBezTo>
                  <a:pt x="51181" y="3827145"/>
                  <a:pt x="0" y="3775964"/>
                  <a:pt x="0" y="3712828"/>
                </a:cubicBezTo>
                <a:lnTo>
                  <a:pt x="0" y="114317"/>
                </a:lnTo>
                <a:cubicBezTo>
                  <a:pt x="0" y="51181"/>
                  <a:pt x="51181" y="0"/>
                  <a:pt x="11431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9120" y="1760223"/>
            <a:ext cx="6457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Injection Timeline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7720" y="2190871"/>
            <a:ext cx="19050" cy="2990850"/>
          </a:xfrm>
          <a:custGeom>
            <a:avLst/>
            <a:gdLst/>
            <a:ahLst/>
            <a:cxnLst/>
            <a:rect l="l" t="t" r="r" b="b"/>
            <a:pathLst>
              <a:path w="19050" h="2990850">
                <a:moveTo>
                  <a:pt x="0" y="0"/>
                </a:moveTo>
                <a:lnTo>
                  <a:pt x="19050" y="0"/>
                </a:lnTo>
                <a:lnTo>
                  <a:pt x="19050" y="2990850"/>
                </a:lnTo>
                <a:lnTo>
                  <a:pt x="0" y="2990850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8" name="Shape 6"/>
          <p:cNvSpPr/>
          <p:nvPr/>
        </p:nvSpPr>
        <p:spPr>
          <a:xfrm>
            <a:off x="579120" y="22937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9" name="Text 7"/>
          <p:cNvSpPr/>
          <p:nvPr/>
        </p:nvSpPr>
        <p:spPr>
          <a:xfrm>
            <a:off x="541020" y="2293739"/>
            <a:ext cx="53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1-4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192530" y="2194681"/>
            <a:ext cx="5751195" cy="655320"/>
          </a:xfrm>
          <a:custGeom>
            <a:avLst/>
            <a:gdLst/>
            <a:ahLst/>
            <a:cxnLst/>
            <a:rect l="l" t="t" r="r" b="b"/>
            <a:pathLst>
              <a:path w="5751195" h="655320">
                <a:moveTo>
                  <a:pt x="76201" y="0"/>
                </a:moveTo>
                <a:lnTo>
                  <a:pt x="5674994" y="0"/>
                </a:lnTo>
                <a:cubicBezTo>
                  <a:pt x="5717079" y="0"/>
                  <a:pt x="5751195" y="34116"/>
                  <a:pt x="5751195" y="76201"/>
                </a:cubicBezTo>
                <a:lnTo>
                  <a:pt x="5751195" y="579119"/>
                </a:lnTo>
                <a:cubicBezTo>
                  <a:pt x="5751195" y="621204"/>
                  <a:pt x="5717079" y="655320"/>
                  <a:pt x="5674994" y="655320"/>
                </a:cubicBezTo>
                <a:lnTo>
                  <a:pt x="76201" y="655320"/>
                </a:lnTo>
                <a:cubicBezTo>
                  <a:pt x="34116" y="655320"/>
                  <a:pt x="0" y="621204"/>
                  <a:pt x="0" y="57911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rgbClr val="0071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10640" y="2312789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Weeks 1-2: Initial Priming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310640" y="2541389"/>
            <a:ext cx="5581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 injections/week • 4 total • Immune recognition initiation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79120" y="307098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14" name="Text 12"/>
          <p:cNvSpPr/>
          <p:nvPr/>
        </p:nvSpPr>
        <p:spPr>
          <a:xfrm>
            <a:off x="541020" y="3070980"/>
            <a:ext cx="53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5-8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192530" y="2971922"/>
            <a:ext cx="5751195" cy="655320"/>
          </a:xfrm>
          <a:custGeom>
            <a:avLst/>
            <a:gdLst/>
            <a:ahLst/>
            <a:cxnLst/>
            <a:rect l="l" t="t" r="r" b="b"/>
            <a:pathLst>
              <a:path w="5751195" h="655320">
                <a:moveTo>
                  <a:pt x="76201" y="0"/>
                </a:moveTo>
                <a:lnTo>
                  <a:pt x="5674994" y="0"/>
                </a:lnTo>
                <a:cubicBezTo>
                  <a:pt x="5717079" y="0"/>
                  <a:pt x="5751195" y="34116"/>
                  <a:pt x="5751195" y="76201"/>
                </a:cubicBezTo>
                <a:lnTo>
                  <a:pt x="5751195" y="579119"/>
                </a:lnTo>
                <a:cubicBezTo>
                  <a:pt x="5751195" y="621204"/>
                  <a:pt x="5717079" y="655320"/>
                  <a:pt x="5674994" y="655320"/>
                </a:cubicBezTo>
                <a:lnTo>
                  <a:pt x="76201" y="655320"/>
                </a:lnTo>
                <a:cubicBezTo>
                  <a:pt x="34116" y="655320"/>
                  <a:pt x="0" y="621204"/>
                  <a:pt x="0" y="57911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rgbClr val="0071E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10640" y="3090030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Weeks 3-4: Amplification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10640" y="3318630"/>
            <a:ext cx="5581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 injections/week • 4 total • DC maturation peak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79120" y="384822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19" name="Text 17"/>
          <p:cNvSpPr/>
          <p:nvPr/>
        </p:nvSpPr>
        <p:spPr>
          <a:xfrm>
            <a:off x="541020" y="3848221"/>
            <a:ext cx="53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9-12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192530" y="3749158"/>
            <a:ext cx="5751195" cy="655320"/>
          </a:xfrm>
          <a:custGeom>
            <a:avLst/>
            <a:gdLst/>
            <a:ahLst/>
            <a:cxnLst/>
            <a:rect l="l" t="t" r="r" b="b"/>
            <a:pathLst>
              <a:path w="5751195" h="655320">
                <a:moveTo>
                  <a:pt x="76201" y="0"/>
                </a:moveTo>
                <a:lnTo>
                  <a:pt x="5674994" y="0"/>
                </a:lnTo>
                <a:cubicBezTo>
                  <a:pt x="5717079" y="0"/>
                  <a:pt x="5751195" y="34116"/>
                  <a:pt x="5751195" y="76201"/>
                </a:cubicBezTo>
                <a:lnTo>
                  <a:pt x="5751195" y="579119"/>
                </a:lnTo>
                <a:cubicBezTo>
                  <a:pt x="5751195" y="621204"/>
                  <a:pt x="5717079" y="655320"/>
                  <a:pt x="5674994" y="655320"/>
                </a:cubicBezTo>
                <a:lnTo>
                  <a:pt x="76201" y="655320"/>
                </a:lnTo>
                <a:cubicBezTo>
                  <a:pt x="34116" y="655320"/>
                  <a:pt x="0" y="621204"/>
                  <a:pt x="0" y="57911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rgbClr val="0071E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10640" y="3867271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Weeks 5-6: Effector Response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1310640" y="4095871"/>
            <a:ext cx="5581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 injections/week • 4 total • CTL activation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79120" y="462546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24" name="Text 22"/>
          <p:cNvSpPr/>
          <p:nvPr/>
        </p:nvSpPr>
        <p:spPr>
          <a:xfrm>
            <a:off x="541020" y="4625462"/>
            <a:ext cx="53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13-16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192530" y="4526399"/>
            <a:ext cx="5751195" cy="655320"/>
          </a:xfrm>
          <a:custGeom>
            <a:avLst/>
            <a:gdLst/>
            <a:ahLst/>
            <a:cxnLst/>
            <a:rect l="l" t="t" r="r" b="b"/>
            <a:pathLst>
              <a:path w="5751195" h="655320">
                <a:moveTo>
                  <a:pt x="76201" y="0"/>
                </a:moveTo>
                <a:lnTo>
                  <a:pt x="5674994" y="0"/>
                </a:lnTo>
                <a:cubicBezTo>
                  <a:pt x="5717079" y="0"/>
                  <a:pt x="5751195" y="34116"/>
                  <a:pt x="5751195" y="76201"/>
                </a:cubicBezTo>
                <a:lnTo>
                  <a:pt x="5751195" y="579119"/>
                </a:lnTo>
                <a:cubicBezTo>
                  <a:pt x="5751195" y="621204"/>
                  <a:pt x="5717079" y="655320"/>
                  <a:pt x="5674994" y="655320"/>
                </a:cubicBezTo>
                <a:lnTo>
                  <a:pt x="76201" y="655320"/>
                </a:lnTo>
                <a:cubicBezTo>
                  <a:pt x="34116" y="655320"/>
                  <a:pt x="0" y="621204"/>
                  <a:pt x="0" y="57911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rgbClr val="0071E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310640" y="4644512"/>
            <a:ext cx="559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Weeks 7-8: Consolidation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7" name="Text 25"/>
          <p:cNvSpPr/>
          <p:nvPr/>
        </p:nvSpPr>
        <p:spPr>
          <a:xfrm>
            <a:off x="1310640" y="4873112"/>
            <a:ext cx="5581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 injections/week • 4 total • Memory formation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84810" y="5551411"/>
            <a:ext cx="2169795" cy="922020"/>
          </a:xfrm>
          <a:custGeom>
            <a:avLst/>
            <a:gdLst/>
            <a:ahLst/>
            <a:cxnLst/>
            <a:rect l="l" t="t" r="r" b="b"/>
            <a:pathLst>
              <a:path w="2169795" h="922020">
                <a:moveTo>
                  <a:pt x="76196" y="0"/>
                </a:moveTo>
                <a:lnTo>
                  <a:pt x="2093599" y="0"/>
                </a:lnTo>
                <a:cubicBezTo>
                  <a:pt x="2135681" y="0"/>
                  <a:pt x="2169795" y="34114"/>
                  <a:pt x="2169795" y="76196"/>
                </a:cubicBezTo>
                <a:lnTo>
                  <a:pt x="2169795" y="845824"/>
                </a:lnTo>
                <a:cubicBezTo>
                  <a:pt x="2169795" y="887906"/>
                  <a:pt x="2135681" y="922020"/>
                  <a:pt x="2093599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2920" y="566951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Total Injections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02920" y="5898119"/>
            <a:ext cx="2047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16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02920" y="6202798"/>
            <a:ext cx="1990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latin typeface="Liter" pitchFamily="34" charset="0"/>
                <a:ea typeface="Liter" pitchFamily="34" charset="-122"/>
                <a:cs typeface="Liter" pitchFamily="34" charset="-120"/>
              </a:rPr>
              <a:t>Over 8 weeks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2678430" y="5551411"/>
            <a:ext cx="2169795" cy="922020"/>
          </a:xfrm>
          <a:custGeom>
            <a:avLst/>
            <a:gdLst/>
            <a:ahLst/>
            <a:cxnLst/>
            <a:rect l="l" t="t" r="r" b="b"/>
            <a:pathLst>
              <a:path w="2169795" h="922020">
                <a:moveTo>
                  <a:pt x="76196" y="0"/>
                </a:moveTo>
                <a:lnTo>
                  <a:pt x="2093599" y="0"/>
                </a:lnTo>
                <a:cubicBezTo>
                  <a:pt x="2135681" y="0"/>
                  <a:pt x="2169795" y="34114"/>
                  <a:pt x="2169795" y="76196"/>
                </a:cubicBezTo>
                <a:lnTo>
                  <a:pt x="2169795" y="845824"/>
                </a:lnTo>
                <a:cubicBezTo>
                  <a:pt x="2169795" y="887906"/>
                  <a:pt x="2135681" y="922020"/>
                  <a:pt x="2093599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96540" y="566951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Dose per Injection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2796540" y="5898119"/>
            <a:ext cx="2047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4-8 mg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2796540" y="6202798"/>
            <a:ext cx="1990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latin typeface="Liter" pitchFamily="34" charset="0"/>
                <a:ea typeface="Liter" pitchFamily="34" charset="-122"/>
                <a:cs typeface="Liter" pitchFamily="34" charset="-120"/>
              </a:rPr>
              <a:t>IPF per 2 mL vial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972050" y="5551411"/>
            <a:ext cx="2169795" cy="922020"/>
          </a:xfrm>
          <a:custGeom>
            <a:avLst/>
            <a:gdLst/>
            <a:ahLst/>
            <a:cxnLst/>
            <a:rect l="l" t="t" r="r" b="b"/>
            <a:pathLst>
              <a:path w="2169795" h="922020">
                <a:moveTo>
                  <a:pt x="76196" y="0"/>
                </a:moveTo>
                <a:lnTo>
                  <a:pt x="2093599" y="0"/>
                </a:lnTo>
                <a:cubicBezTo>
                  <a:pt x="2135681" y="0"/>
                  <a:pt x="2169795" y="34114"/>
                  <a:pt x="2169795" y="76196"/>
                </a:cubicBezTo>
                <a:lnTo>
                  <a:pt x="2169795" y="845824"/>
                </a:lnTo>
                <a:cubicBezTo>
                  <a:pt x="2169795" y="887906"/>
                  <a:pt x="2135681" y="922020"/>
                  <a:pt x="2093599" y="922020"/>
                </a:cubicBezTo>
                <a:lnTo>
                  <a:pt x="76196" y="922020"/>
                </a:lnTo>
                <a:cubicBezTo>
                  <a:pt x="34114" y="922020"/>
                  <a:pt x="0" y="887906"/>
                  <a:pt x="0" y="845824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090160" y="5669519"/>
            <a:ext cx="2000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Route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090160" y="5898119"/>
            <a:ext cx="2047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090160" y="6202798"/>
            <a:ext cx="1990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latin typeface="Liter" pitchFamily="34" charset="0"/>
                <a:ea typeface="Liter" pitchFamily="34" charset="-122"/>
                <a:cs typeface="Liter" pitchFamily="34" charset="-120"/>
              </a:rPr>
              <a:t>Intramuscular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03770" y="1565910"/>
            <a:ext cx="4503420" cy="2522220"/>
          </a:xfrm>
          <a:custGeom>
            <a:avLst/>
            <a:gdLst/>
            <a:ahLst/>
            <a:cxnLst/>
            <a:rect l="l" t="t" r="r" b="b"/>
            <a:pathLst>
              <a:path w="4503420" h="2522220">
                <a:moveTo>
                  <a:pt x="114307" y="0"/>
                </a:moveTo>
                <a:lnTo>
                  <a:pt x="4389113" y="0"/>
                </a:lnTo>
                <a:cubicBezTo>
                  <a:pt x="4452243" y="0"/>
                  <a:pt x="4503420" y="51177"/>
                  <a:pt x="4503420" y="114307"/>
                </a:cubicBezTo>
                <a:lnTo>
                  <a:pt x="4503420" y="2407913"/>
                </a:lnTo>
                <a:cubicBezTo>
                  <a:pt x="4503420" y="2471043"/>
                  <a:pt x="4452243" y="2522220"/>
                  <a:pt x="4389113" y="2522220"/>
                </a:cubicBezTo>
                <a:lnTo>
                  <a:pt x="114307" y="2522220"/>
                </a:lnTo>
                <a:cubicBezTo>
                  <a:pt x="51219" y="2522220"/>
                  <a:pt x="0" y="2471001"/>
                  <a:pt x="0" y="240791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98080" y="1760223"/>
            <a:ext cx="4200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Formulation Components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498080" y="2141223"/>
            <a:ext cx="4114800" cy="381000"/>
          </a:xfrm>
          <a:custGeom>
            <a:avLst/>
            <a:gdLst/>
            <a:ahLst/>
            <a:cxnLst/>
            <a:rect l="l" t="t" r="r" b="b"/>
            <a:pathLst>
              <a:path w="4114800" h="381000">
                <a:moveTo>
                  <a:pt x="38100" y="0"/>
                </a:moveTo>
                <a:lnTo>
                  <a:pt x="4076700" y="0"/>
                </a:lnTo>
                <a:cubicBezTo>
                  <a:pt x="4097728" y="0"/>
                  <a:pt x="4114800" y="17072"/>
                  <a:pt x="4114800" y="38100"/>
                </a:cubicBezTo>
                <a:lnTo>
                  <a:pt x="4114800" y="342900"/>
                </a:lnTo>
                <a:cubicBezTo>
                  <a:pt x="4114800" y="363928"/>
                  <a:pt x="4097728" y="381000"/>
                  <a:pt x="40767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AFAFA"/>
          </a:solidFill>
          <a:ln/>
        </p:spPr>
      </p:sp>
      <p:sp>
        <p:nvSpPr>
          <p:cNvPr id="43" name="Text 41"/>
          <p:cNvSpPr/>
          <p:nvPr/>
        </p:nvSpPr>
        <p:spPr>
          <a:xfrm>
            <a:off x="7574280" y="2217423"/>
            <a:ext cx="1504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Aluminum phosphate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1057096" y="2236473"/>
            <a:ext cx="542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0.016 M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7498080" y="2598423"/>
            <a:ext cx="4114800" cy="381000"/>
          </a:xfrm>
          <a:custGeom>
            <a:avLst/>
            <a:gdLst/>
            <a:ahLst/>
            <a:cxnLst/>
            <a:rect l="l" t="t" r="r" b="b"/>
            <a:pathLst>
              <a:path w="4114800" h="381000">
                <a:moveTo>
                  <a:pt x="38100" y="0"/>
                </a:moveTo>
                <a:lnTo>
                  <a:pt x="4076700" y="0"/>
                </a:lnTo>
                <a:cubicBezTo>
                  <a:pt x="4097728" y="0"/>
                  <a:pt x="4114800" y="17072"/>
                  <a:pt x="4114800" y="38100"/>
                </a:cubicBezTo>
                <a:lnTo>
                  <a:pt x="4114800" y="342900"/>
                </a:lnTo>
                <a:cubicBezTo>
                  <a:pt x="4114800" y="363928"/>
                  <a:pt x="4097728" y="381000"/>
                  <a:pt x="40767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AFAFA"/>
          </a:solidFill>
          <a:ln/>
        </p:spPr>
      </p:sp>
      <p:sp>
        <p:nvSpPr>
          <p:cNvPr id="46" name="Text 44"/>
          <p:cNvSpPr/>
          <p:nvPr/>
        </p:nvSpPr>
        <p:spPr>
          <a:xfrm>
            <a:off x="7574280" y="2674623"/>
            <a:ext cx="1057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Sodium citrate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1169253" y="2693673"/>
            <a:ext cx="438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Buffer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7498080" y="3055623"/>
            <a:ext cx="4114800" cy="381000"/>
          </a:xfrm>
          <a:custGeom>
            <a:avLst/>
            <a:gdLst/>
            <a:ahLst/>
            <a:cxnLst/>
            <a:rect l="l" t="t" r="r" b="b"/>
            <a:pathLst>
              <a:path w="4114800" h="381000">
                <a:moveTo>
                  <a:pt x="38100" y="0"/>
                </a:moveTo>
                <a:lnTo>
                  <a:pt x="4076700" y="0"/>
                </a:lnTo>
                <a:cubicBezTo>
                  <a:pt x="4097728" y="0"/>
                  <a:pt x="4114800" y="17072"/>
                  <a:pt x="4114800" y="38100"/>
                </a:cubicBezTo>
                <a:lnTo>
                  <a:pt x="4114800" y="342900"/>
                </a:lnTo>
                <a:cubicBezTo>
                  <a:pt x="4114800" y="363928"/>
                  <a:pt x="4097728" y="381000"/>
                  <a:pt x="40767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AFAFA"/>
          </a:solidFill>
          <a:ln/>
        </p:spPr>
      </p:sp>
      <p:sp>
        <p:nvSpPr>
          <p:cNvPr id="49" name="Text 47"/>
          <p:cNvSpPr/>
          <p:nvPr/>
        </p:nvSpPr>
        <p:spPr>
          <a:xfrm>
            <a:off x="7574280" y="3131823"/>
            <a:ext cx="1123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Sodium acetate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169253" y="3150873"/>
            <a:ext cx="438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Buffer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7498080" y="3512823"/>
            <a:ext cx="4114800" cy="381000"/>
          </a:xfrm>
          <a:custGeom>
            <a:avLst/>
            <a:gdLst/>
            <a:ahLst/>
            <a:cxnLst/>
            <a:rect l="l" t="t" r="r" b="b"/>
            <a:pathLst>
              <a:path w="4114800" h="381000">
                <a:moveTo>
                  <a:pt x="38100" y="0"/>
                </a:moveTo>
                <a:lnTo>
                  <a:pt x="4076700" y="0"/>
                </a:lnTo>
                <a:cubicBezTo>
                  <a:pt x="4097728" y="0"/>
                  <a:pt x="4114800" y="17072"/>
                  <a:pt x="4114800" y="38100"/>
                </a:cubicBezTo>
                <a:lnTo>
                  <a:pt x="4114800" y="342900"/>
                </a:lnTo>
                <a:cubicBezTo>
                  <a:pt x="4114800" y="363928"/>
                  <a:pt x="4097728" y="381000"/>
                  <a:pt x="40767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AFAFA"/>
          </a:solidFill>
          <a:ln/>
        </p:spPr>
      </p:sp>
      <p:sp>
        <p:nvSpPr>
          <p:cNvPr id="52" name="Text 50"/>
          <p:cNvSpPr/>
          <p:nvPr/>
        </p:nvSpPr>
        <p:spPr>
          <a:xfrm>
            <a:off x="7574280" y="3589023"/>
            <a:ext cx="1038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IL-2 (optional)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1016258" y="3608073"/>
            <a:ext cx="590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Adjuvant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299960" y="4244341"/>
            <a:ext cx="4514850" cy="1752600"/>
          </a:xfrm>
          <a:custGeom>
            <a:avLst/>
            <a:gdLst/>
            <a:ahLst/>
            <a:cxnLst/>
            <a:rect l="l" t="t" r="r" b="b"/>
            <a:pathLst>
              <a:path w="4514850" h="1752600">
                <a:moveTo>
                  <a:pt x="114305" y="0"/>
                </a:moveTo>
                <a:lnTo>
                  <a:pt x="4400545" y="0"/>
                </a:lnTo>
                <a:cubicBezTo>
                  <a:pt x="4463674" y="0"/>
                  <a:pt x="4514850" y="51176"/>
                  <a:pt x="4514850" y="114305"/>
                </a:cubicBezTo>
                <a:lnTo>
                  <a:pt x="4514850" y="1638295"/>
                </a:lnTo>
                <a:cubicBezTo>
                  <a:pt x="4514850" y="1701424"/>
                  <a:pt x="4463674" y="1752600"/>
                  <a:pt x="4400545" y="1752600"/>
                </a:cubicBezTo>
                <a:lnTo>
                  <a:pt x="114305" y="1752600"/>
                </a:lnTo>
                <a:cubicBezTo>
                  <a:pt x="51176" y="1752600"/>
                  <a:pt x="0" y="1701424"/>
                  <a:pt x="0" y="1638295"/>
                </a:cubicBezTo>
                <a:lnTo>
                  <a:pt x="0" y="114305"/>
                </a:lnTo>
                <a:cubicBezTo>
                  <a:pt x="0" y="51176"/>
                  <a:pt x="51176" y="0"/>
                  <a:pt x="114305" y="0"/>
                </a:cubicBezTo>
                <a:close/>
              </a:path>
            </a:pathLst>
          </a:custGeom>
          <a:gradFill flip="none" rotWithShape="1">
            <a:gsLst>
              <a:gs pos="0">
                <a:srgbClr val="6B4E7C"/>
              </a:gs>
              <a:gs pos="100000">
                <a:srgbClr val="8B6E9C"/>
              </a:gs>
            </a:gsLst>
            <a:lin ang="2700000" scaled="1"/>
          </a:gradFill>
          <a:ln/>
        </p:spPr>
      </p:sp>
      <p:sp>
        <p:nvSpPr>
          <p:cNvPr id="55" name="Text 53"/>
          <p:cNvSpPr/>
          <p:nvPr/>
        </p:nvSpPr>
        <p:spPr>
          <a:xfrm>
            <a:off x="7490460" y="4434841"/>
            <a:ext cx="4219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gp96 Component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490460" y="4834891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Concentration range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0551914" y="4815841"/>
            <a:ext cx="1152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10-100 μg/mL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7490460" y="5158741"/>
            <a:ext cx="4133850" cy="647700"/>
          </a:xfrm>
          <a:custGeom>
            <a:avLst/>
            <a:gdLst/>
            <a:ahLst/>
            <a:cxnLst/>
            <a:rect l="l" t="t" r="r" b="b"/>
            <a:pathLst>
              <a:path w="4133850" h="647700">
                <a:moveTo>
                  <a:pt x="76202" y="0"/>
                </a:moveTo>
                <a:lnTo>
                  <a:pt x="4057648" y="0"/>
                </a:lnTo>
                <a:cubicBezTo>
                  <a:pt x="4099733" y="0"/>
                  <a:pt x="4133850" y="34117"/>
                  <a:pt x="4133850" y="76202"/>
                </a:cubicBezTo>
                <a:lnTo>
                  <a:pt x="4133850" y="571498"/>
                </a:lnTo>
                <a:cubicBezTo>
                  <a:pt x="4133850" y="613583"/>
                  <a:pt x="4099733" y="647700"/>
                  <a:pt x="405764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7604760" y="5273041"/>
            <a:ext cx="3971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Low dose (10-30):</a:t>
            </a: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 Pro-inflammatory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7604760" y="5501641"/>
            <a:ext cx="3971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latin typeface="Liter" pitchFamily="34" charset="0"/>
                <a:ea typeface="Liter" pitchFamily="34" charset="-122"/>
                <a:cs typeface="Liter" pitchFamily="34" charset="-120"/>
              </a:rPr>
              <a:t>High dose (70-100):</a:t>
            </a: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 Regulatory immunity</a:t>
            </a:r>
            <a:endParaRPr lang="en-US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158" y="164306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kern="0" spc="44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06 / STRATEGIC POSITIONING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Competitive Differentiation Matrix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952500"/>
            <a:ext cx="11628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latin typeface="Liter" pitchFamily="34" charset="0"/>
                <a:ea typeface="Liter" pitchFamily="34" charset="-122"/>
                <a:cs typeface="Liter" pitchFamily="34" charset="-120"/>
              </a:rPr>
              <a:t>Enzomune vs. standard of care across therapeutic categories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675" y="1304925"/>
            <a:ext cx="5705475" cy="2435225"/>
          </a:xfrm>
          <a:custGeom>
            <a:avLst/>
            <a:gdLst/>
            <a:ahLst/>
            <a:cxnLst/>
            <a:rect l="l" t="t" r="r" b="b"/>
            <a:pathLst>
              <a:path w="5705475" h="2530475">
                <a:moveTo>
                  <a:pt x="95247" y="0"/>
                </a:moveTo>
                <a:lnTo>
                  <a:pt x="5610228" y="0"/>
                </a:lnTo>
                <a:cubicBezTo>
                  <a:pt x="5662831" y="0"/>
                  <a:pt x="5705475" y="42644"/>
                  <a:pt x="5705475" y="95247"/>
                </a:cubicBezTo>
                <a:lnTo>
                  <a:pt x="5705475" y="2435228"/>
                </a:lnTo>
                <a:cubicBezTo>
                  <a:pt x="5705475" y="2487831"/>
                  <a:pt x="5662831" y="2530475"/>
                  <a:pt x="5610228" y="2530475"/>
                </a:cubicBezTo>
                <a:lnTo>
                  <a:pt x="95247" y="2530475"/>
                </a:lnTo>
                <a:cubicBezTo>
                  <a:pt x="42644" y="2530475"/>
                  <a:pt x="0" y="2487831"/>
                  <a:pt x="0" y="2435228"/>
                </a:cubicBezTo>
                <a:lnTo>
                  <a:pt x="0" y="95247"/>
                </a:lnTo>
                <a:cubicBezTo>
                  <a:pt x="0" y="42679"/>
                  <a:pt x="42679" y="0"/>
                  <a:pt x="9524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2600" y="146685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3501" y="0"/>
                </a:moveTo>
                <a:lnTo>
                  <a:pt x="317499" y="0"/>
                </a:lnTo>
                <a:cubicBezTo>
                  <a:pt x="352546" y="0"/>
                  <a:pt x="381000" y="28454"/>
                  <a:pt x="381000" y="63501"/>
                </a:cubicBezTo>
                <a:lnTo>
                  <a:pt x="381000" y="317499"/>
                </a:lnTo>
                <a:cubicBezTo>
                  <a:pt x="381000" y="352546"/>
                  <a:pt x="352546" y="381000"/>
                  <a:pt x="317499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7" name="Shape 5"/>
          <p:cNvSpPr/>
          <p:nvPr/>
        </p:nvSpPr>
        <p:spPr>
          <a:xfrm>
            <a:off x="565944" y="156210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85105" y="-6325"/>
                </a:moveTo>
                <a:cubicBezTo>
                  <a:pt x="181608" y="-9823"/>
                  <a:pt x="175952" y="-9823"/>
                  <a:pt x="172492" y="-6325"/>
                </a:cubicBezTo>
                <a:cubicBezTo>
                  <a:pt x="169032" y="-2828"/>
                  <a:pt x="168994" y="2828"/>
                  <a:pt x="172492" y="6288"/>
                </a:cubicBezTo>
                <a:lnTo>
                  <a:pt x="178073" y="11869"/>
                </a:lnTo>
                <a:lnTo>
                  <a:pt x="160920" y="29021"/>
                </a:lnTo>
                <a:lnTo>
                  <a:pt x="137480" y="5581"/>
                </a:lnTo>
                <a:cubicBezTo>
                  <a:pt x="133983" y="2084"/>
                  <a:pt x="128327" y="2084"/>
                  <a:pt x="124867" y="5581"/>
                </a:cubicBezTo>
                <a:cubicBezTo>
                  <a:pt x="121407" y="9079"/>
                  <a:pt x="121369" y="14734"/>
                  <a:pt x="124867" y="18194"/>
                </a:cubicBezTo>
                <a:lnTo>
                  <a:pt x="127471" y="20799"/>
                </a:lnTo>
                <a:lnTo>
                  <a:pt x="98413" y="49857"/>
                </a:lnTo>
                <a:lnTo>
                  <a:pt x="113667" y="65112"/>
                </a:lnTo>
                <a:cubicBezTo>
                  <a:pt x="117165" y="68610"/>
                  <a:pt x="117165" y="74265"/>
                  <a:pt x="113667" y="77725"/>
                </a:cubicBezTo>
                <a:cubicBezTo>
                  <a:pt x="110170" y="81186"/>
                  <a:pt x="104515" y="81223"/>
                  <a:pt x="101054" y="77725"/>
                </a:cubicBezTo>
                <a:lnTo>
                  <a:pt x="85799" y="62471"/>
                </a:lnTo>
                <a:lnTo>
                  <a:pt x="68647" y="79623"/>
                </a:lnTo>
                <a:lnTo>
                  <a:pt x="83902" y="94878"/>
                </a:lnTo>
                <a:cubicBezTo>
                  <a:pt x="87399" y="98375"/>
                  <a:pt x="87399" y="104031"/>
                  <a:pt x="83902" y="107491"/>
                </a:cubicBezTo>
                <a:cubicBezTo>
                  <a:pt x="80404" y="110951"/>
                  <a:pt x="74749" y="110989"/>
                  <a:pt x="71289" y="107491"/>
                </a:cubicBezTo>
                <a:lnTo>
                  <a:pt x="56034" y="92236"/>
                </a:lnTo>
                <a:lnTo>
                  <a:pt x="42007" y="106263"/>
                </a:lnTo>
                <a:cubicBezTo>
                  <a:pt x="38100" y="110170"/>
                  <a:pt x="35905" y="115453"/>
                  <a:pt x="35905" y="120997"/>
                </a:cubicBezTo>
                <a:lnTo>
                  <a:pt x="35905" y="154037"/>
                </a:lnTo>
                <a:lnTo>
                  <a:pt x="14697" y="175245"/>
                </a:lnTo>
                <a:cubicBezTo>
                  <a:pt x="11199" y="178743"/>
                  <a:pt x="11199" y="184398"/>
                  <a:pt x="14697" y="187858"/>
                </a:cubicBezTo>
                <a:cubicBezTo>
                  <a:pt x="18194" y="191319"/>
                  <a:pt x="23850" y="191356"/>
                  <a:pt x="27310" y="187858"/>
                </a:cubicBezTo>
                <a:lnTo>
                  <a:pt x="48518" y="166650"/>
                </a:lnTo>
                <a:lnTo>
                  <a:pt x="81558" y="166650"/>
                </a:lnTo>
                <a:cubicBezTo>
                  <a:pt x="87102" y="166650"/>
                  <a:pt x="92385" y="164455"/>
                  <a:pt x="96292" y="160548"/>
                </a:cubicBezTo>
                <a:lnTo>
                  <a:pt x="181756" y="75084"/>
                </a:lnTo>
                <a:lnTo>
                  <a:pt x="184361" y="77688"/>
                </a:lnTo>
                <a:cubicBezTo>
                  <a:pt x="187858" y="81186"/>
                  <a:pt x="193514" y="81186"/>
                  <a:pt x="196974" y="77688"/>
                </a:cubicBezTo>
                <a:cubicBezTo>
                  <a:pt x="200434" y="74191"/>
                  <a:pt x="200471" y="68535"/>
                  <a:pt x="196974" y="65075"/>
                </a:cubicBezTo>
                <a:lnTo>
                  <a:pt x="173534" y="41635"/>
                </a:lnTo>
                <a:lnTo>
                  <a:pt x="190686" y="24482"/>
                </a:lnTo>
                <a:lnTo>
                  <a:pt x="196267" y="30063"/>
                </a:lnTo>
                <a:cubicBezTo>
                  <a:pt x="199765" y="33561"/>
                  <a:pt x="205420" y="33561"/>
                  <a:pt x="208880" y="30063"/>
                </a:cubicBezTo>
                <a:cubicBezTo>
                  <a:pt x="212341" y="26566"/>
                  <a:pt x="212378" y="20910"/>
                  <a:pt x="208880" y="17450"/>
                </a:cubicBezTo>
                <a:lnTo>
                  <a:pt x="185068" y="-6362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8" name="Text 6"/>
          <p:cNvSpPr/>
          <p:nvPr/>
        </p:nvSpPr>
        <p:spPr>
          <a:xfrm>
            <a:off x="958850" y="1546227"/>
            <a:ext cx="1396423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Vaccines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82600" y="1921452"/>
            <a:ext cx="5381625" cy="603250"/>
          </a:xfrm>
          <a:custGeom>
            <a:avLst/>
            <a:gdLst/>
            <a:ahLst/>
            <a:cxnLst/>
            <a:rect l="l" t="t" r="r" b="b"/>
            <a:pathLst>
              <a:path w="5381625" h="603250">
                <a:moveTo>
                  <a:pt x="63498" y="0"/>
                </a:moveTo>
                <a:lnTo>
                  <a:pt x="5318127" y="0"/>
                </a:lnTo>
                <a:cubicBezTo>
                  <a:pt x="5353196" y="0"/>
                  <a:pt x="5381625" y="28429"/>
                  <a:pt x="5381625" y="63498"/>
                </a:cubicBezTo>
                <a:lnTo>
                  <a:pt x="5381625" y="539752"/>
                </a:lnTo>
                <a:cubicBezTo>
                  <a:pt x="5381625" y="574821"/>
                  <a:pt x="5353196" y="603250"/>
                  <a:pt x="5318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00B0F0"/>
          </a:solidFill>
          <a:ln/>
        </p:spPr>
      </p:sp>
      <p:sp>
        <p:nvSpPr>
          <p:cNvPr id="10" name="Text 8"/>
          <p:cNvSpPr/>
          <p:nvPr/>
        </p:nvSpPr>
        <p:spPr>
          <a:xfrm>
            <a:off x="577850" y="2030557"/>
            <a:ext cx="5246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Traditional Approach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577850" y="2266662"/>
            <a:ext cx="525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Exogenous antigen + adjuvant; requires epitope prediction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3115469" y="2679412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52524" y="155835"/>
                </a:moveTo>
                <a:cubicBezTo>
                  <a:pt x="56400" y="159711"/>
                  <a:pt x="62694" y="159711"/>
                  <a:pt x="66570" y="155835"/>
                </a:cubicBezTo>
                <a:lnTo>
                  <a:pt x="116179" y="106226"/>
                </a:lnTo>
                <a:cubicBezTo>
                  <a:pt x="120055" y="102350"/>
                  <a:pt x="120055" y="96056"/>
                  <a:pt x="116179" y="92180"/>
                </a:cubicBezTo>
                <a:cubicBezTo>
                  <a:pt x="112303" y="88305"/>
                  <a:pt x="106009" y="88305"/>
                  <a:pt x="102133" y="92180"/>
                </a:cubicBezTo>
                <a:lnTo>
                  <a:pt x="69453" y="124861"/>
                </a:lnTo>
                <a:lnTo>
                  <a:pt x="69453" y="9922"/>
                </a:lnTo>
                <a:cubicBezTo>
                  <a:pt x="69453" y="4434"/>
                  <a:pt x="65019" y="0"/>
                  <a:pt x="59531" y="0"/>
                </a:cubicBezTo>
                <a:cubicBezTo>
                  <a:pt x="54043" y="0"/>
                  <a:pt x="49609" y="4434"/>
                  <a:pt x="49609" y="9922"/>
                </a:cubicBezTo>
                <a:lnTo>
                  <a:pt x="49609" y="124861"/>
                </a:lnTo>
                <a:lnTo>
                  <a:pt x="16929" y="92180"/>
                </a:lnTo>
                <a:cubicBezTo>
                  <a:pt x="13053" y="88305"/>
                  <a:pt x="6759" y="88305"/>
                  <a:pt x="2884" y="92180"/>
                </a:cubicBezTo>
                <a:cubicBezTo>
                  <a:pt x="-992" y="96056"/>
                  <a:pt x="-992" y="102350"/>
                  <a:pt x="2884" y="106226"/>
                </a:cubicBezTo>
                <a:lnTo>
                  <a:pt x="52493" y="155835"/>
                </a:ln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13" name="Shape 11"/>
          <p:cNvSpPr/>
          <p:nvPr/>
        </p:nvSpPr>
        <p:spPr>
          <a:xfrm>
            <a:off x="485775" y="3009902"/>
            <a:ext cx="5380038" cy="561975"/>
          </a:xfrm>
          <a:custGeom>
            <a:avLst/>
            <a:gdLst/>
            <a:ahLst/>
            <a:cxnLst/>
            <a:rect l="l" t="t" r="r" b="b"/>
            <a:pathLst>
              <a:path w="5380038" h="609600">
                <a:moveTo>
                  <a:pt x="63502" y="0"/>
                </a:moveTo>
                <a:lnTo>
                  <a:pt x="5316535" y="0"/>
                </a:lnTo>
                <a:cubicBezTo>
                  <a:pt x="5351607" y="0"/>
                  <a:pt x="5380037" y="28431"/>
                  <a:pt x="5380037" y="63502"/>
                </a:cubicBezTo>
                <a:lnTo>
                  <a:pt x="5380038" y="546098"/>
                </a:lnTo>
                <a:cubicBezTo>
                  <a:pt x="5380037" y="581169"/>
                  <a:pt x="5351607" y="609600"/>
                  <a:pt x="5316535" y="609600"/>
                </a:cubicBezTo>
                <a:lnTo>
                  <a:pt x="63502" y="609600"/>
                </a:lnTo>
                <a:cubicBezTo>
                  <a:pt x="28431" y="609600"/>
                  <a:pt x="0" y="581169"/>
                  <a:pt x="0" y="546098"/>
                </a:cubicBezTo>
                <a:lnTo>
                  <a:pt x="0" y="63502"/>
                </a:lnTo>
                <a:cubicBezTo>
                  <a:pt x="0" y="28431"/>
                  <a:pt x="28431" y="0"/>
                  <a:pt x="63502" y="0"/>
                </a:cubicBezTo>
                <a:close/>
              </a:path>
            </a:pathLst>
          </a:custGeom>
          <a:noFill/>
          <a:ln w="10160">
            <a:solidFill>
              <a:srgbClr val="0071E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4200" y="3108326"/>
            <a:ext cx="5238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Enzomune Differentiation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584200" y="3330576"/>
            <a:ext cx="5246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0" dirty="0">
                <a:latin typeface="Liter" pitchFamily="34" charset="0"/>
                <a:ea typeface="Liter" pitchFamily="34" charset="-122"/>
                <a:cs typeface="Liter" pitchFamily="34" charset="-120"/>
              </a:rPr>
              <a:t>Endogenous antigen chaperoning </a:t>
            </a: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via gp96; "universal" tumor/viral peptide presentation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20675" y="3882447"/>
            <a:ext cx="5705475" cy="2530475"/>
          </a:xfrm>
          <a:custGeom>
            <a:avLst/>
            <a:gdLst/>
            <a:ahLst/>
            <a:cxnLst/>
            <a:rect l="l" t="t" r="r" b="b"/>
            <a:pathLst>
              <a:path w="5705475" h="2530475">
                <a:moveTo>
                  <a:pt x="95247" y="0"/>
                </a:moveTo>
                <a:lnTo>
                  <a:pt x="5610228" y="0"/>
                </a:lnTo>
                <a:cubicBezTo>
                  <a:pt x="5662831" y="0"/>
                  <a:pt x="5705475" y="42644"/>
                  <a:pt x="5705475" y="95247"/>
                </a:cubicBezTo>
                <a:lnTo>
                  <a:pt x="5705475" y="2435228"/>
                </a:lnTo>
                <a:cubicBezTo>
                  <a:pt x="5705475" y="2487831"/>
                  <a:pt x="5662831" y="2530475"/>
                  <a:pt x="5610228" y="2530475"/>
                </a:cubicBezTo>
                <a:lnTo>
                  <a:pt x="95247" y="2530475"/>
                </a:lnTo>
                <a:cubicBezTo>
                  <a:pt x="42644" y="2530475"/>
                  <a:pt x="0" y="2487831"/>
                  <a:pt x="0" y="2435228"/>
                </a:cubicBezTo>
                <a:lnTo>
                  <a:pt x="0" y="95247"/>
                </a:lnTo>
                <a:cubicBezTo>
                  <a:pt x="0" y="42679"/>
                  <a:pt x="42679" y="0"/>
                  <a:pt x="95247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2600" y="4127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3501" y="0"/>
                </a:moveTo>
                <a:lnTo>
                  <a:pt x="317499" y="0"/>
                </a:lnTo>
                <a:cubicBezTo>
                  <a:pt x="352546" y="0"/>
                  <a:pt x="381000" y="28454"/>
                  <a:pt x="381000" y="63501"/>
                </a:cubicBezTo>
                <a:lnTo>
                  <a:pt x="381000" y="317499"/>
                </a:lnTo>
                <a:cubicBezTo>
                  <a:pt x="381000" y="352546"/>
                  <a:pt x="352546" y="381000"/>
                  <a:pt x="317499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18" name="Shape 16"/>
          <p:cNvSpPr/>
          <p:nvPr/>
        </p:nvSpPr>
        <p:spPr>
          <a:xfrm>
            <a:off x="577850" y="42227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41672"/>
                </a:moveTo>
                <a:cubicBezTo>
                  <a:pt x="23812" y="31812"/>
                  <a:pt x="31812" y="23812"/>
                  <a:pt x="41672" y="23812"/>
                </a:cubicBezTo>
                <a:cubicBezTo>
                  <a:pt x="51532" y="23812"/>
                  <a:pt x="59531" y="31812"/>
                  <a:pt x="59531" y="41672"/>
                </a:cubicBezTo>
                <a:lnTo>
                  <a:pt x="59531" y="83344"/>
                </a:lnTo>
                <a:lnTo>
                  <a:pt x="23812" y="83344"/>
                </a:lnTo>
                <a:lnTo>
                  <a:pt x="23812" y="41672"/>
                </a:lnTo>
                <a:close/>
                <a:moveTo>
                  <a:pt x="65484" y="136922"/>
                </a:moveTo>
                <a:cubicBezTo>
                  <a:pt x="65484" y="118802"/>
                  <a:pt x="72219" y="102245"/>
                  <a:pt x="83344" y="89669"/>
                </a:cubicBezTo>
                <a:lnTo>
                  <a:pt x="83344" y="41672"/>
                </a:lnTo>
                <a:cubicBezTo>
                  <a:pt x="83344" y="18641"/>
                  <a:pt x="64703" y="0"/>
                  <a:pt x="41672" y="0"/>
                </a:cubicBezTo>
                <a:cubicBezTo>
                  <a:pt x="18641" y="0"/>
                  <a:pt x="0" y="18641"/>
                  <a:pt x="0" y="41672"/>
                </a:cubicBezTo>
                <a:lnTo>
                  <a:pt x="0" y="148828"/>
                </a:lnTo>
                <a:cubicBezTo>
                  <a:pt x="0" y="171859"/>
                  <a:pt x="18641" y="190500"/>
                  <a:pt x="41672" y="190500"/>
                </a:cubicBezTo>
                <a:cubicBezTo>
                  <a:pt x="55550" y="190500"/>
                  <a:pt x="67828" y="183728"/>
                  <a:pt x="75419" y="173273"/>
                </a:cubicBezTo>
                <a:cubicBezTo>
                  <a:pt x="69093" y="162632"/>
                  <a:pt x="65484" y="150205"/>
                  <a:pt x="65484" y="136922"/>
                </a:cubicBezTo>
                <a:close/>
                <a:moveTo>
                  <a:pt x="89557" y="161999"/>
                </a:moveTo>
                <a:cubicBezTo>
                  <a:pt x="91269" y="165236"/>
                  <a:pt x="95622" y="165608"/>
                  <a:pt x="98227" y="163004"/>
                </a:cubicBezTo>
                <a:lnTo>
                  <a:pt x="163004" y="98227"/>
                </a:lnTo>
                <a:cubicBezTo>
                  <a:pt x="165608" y="95622"/>
                  <a:pt x="165236" y="91269"/>
                  <a:pt x="161999" y="89557"/>
                </a:cubicBezTo>
                <a:cubicBezTo>
                  <a:pt x="154521" y="85576"/>
                  <a:pt x="146000" y="83344"/>
                  <a:pt x="136922" y="83344"/>
                </a:cubicBezTo>
                <a:cubicBezTo>
                  <a:pt x="107342" y="83344"/>
                  <a:pt x="83344" y="107342"/>
                  <a:pt x="83344" y="136922"/>
                </a:cubicBezTo>
                <a:cubicBezTo>
                  <a:pt x="83344" y="145963"/>
                  <a:pt x="85576" y="154521"/>
                  <a:pt x="89557" y="161999"/>
                </a:cubicBezTo>
                <a:close/>
                <a:moveTo>
                  <a:pt x="110840" y="175617"/>
                </a:moveTo>
                <a:cubicBezTo>
                  <a:pt x="108235" y="178222"/>
                  <a:pt x="108607" y="182575"/>
                  <a:pt x="111844" y="184286"/>
                </a:cubicBezTo>
                <a:cubicBezTo>
                  <a:pt x="119323" y="188268"/>
                  <a:pt x="127843" y="190500"/>
                  <a:pt x="136922" y="190500"/>
                </a:cubicBezTo>
                <a:cubicBezTo>
                  <a:pt x="166501" y="190500"/>
                  <a:pt x="190500" y="166501"/>
                  <a:pt x="190500" y="136922"/>
                </a:cubicBezTo>
                <a:cubicBezTo>
                  <a:pt x="190500" y="127881"/>
                  <a:pt x="188268" y="119323"/>
                  <a:pt x="184286" y="111844"/>
                </a:cubicBezTo>
                <a:cubicBezTo>
                  <a:pt x="182575" y="108607"/>
                  <a:pt x="178222" y="108235"/>
                  <a:pt x="175617" y="110840"/>
                </a:cubicBezTo>
                <a:lnTo>
                  <a:pt x="110840" y="175617"/>
                </a:ln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19" name="Text 17"/>
          <p:cNvSpPr/>
          <p:nvPr/>
        </p:nvSpPr>
        <p:spPr>
          <a:xfrm>
            <a:off x="958849" y="4206875"/>
            <a:ext cx="177049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Antivirals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2600" y="4526680"/>
            <a:ext cx="5381625" cy="603250"/>
          </a:xfrm>
          <a:custGeom>
            <a:avLst/>
            <a:gdLst/>
            <a:ahLst/>
            <a:cxnLst/>
            <a:rect l="l" t="t" r="r" b="b"/>
            <a:pathLst>
              <a:path w="5381625" h="603250">
                <a:moveTo>
                  <a:pt x="63498" y="0"/>
                </a:moveTo>
                <a:lnTo>
                  <a:pt x="5318127" y="0"/>
                </a:lnTo>
                <a:cubicBezTo>
                  <a:pt x="5353196" y="0"/>
                  <a:pt x="5381625" y="28429"/>
                  <a:pt x="5381625" y="63498"/>
                </a:cubicBezTo>
                <a:lnTo>
                  <a:pt x="5381625" y="539752"/>
                </a:lnTo>
                <a:cubicBezTo>
                  <a:pt x="5381625" y="574821"/>
                  <a:pt x="5353196" y="603250"/>
                  <a:pt x="5318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00B0F0"/>
          </a:solidFill>
          <a:ln/>
        </p:spPr>
      </p:sp>
      <p:sp>
        <p:nvSpPr>
          <p:cNvPr id="21" name="Text 19"/>
          <p:cNvSpPr/>
          <p:nvPr/>
        </p:nvSpPr>
        <p:spPr>
          <a:xfrm>
            <a:off x="577850" y="4635785"/>
            <a:ext cx="5246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Traditional Approach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7850" y="4885745"/>
            <a:ext cx="525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Direct-acting (reverse transcriptase, protease inhibitors)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115469" y="5256930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52524" y="155835"/>
                </a:moveTo>
                <a:cubicBezTo>
                  <a:pt x="56400" y="159711"/>
                  <a:pt x="62694" y="159711"/>
                  <a:pt x="66570" y="155835"/>
                </a:cubicBezTo>
                <a:lnTo>
                  <a:pt x="116179" y="106226"/>
                </a:lnTo>
                <a:cubicBezTo>
                  <a:pt x="120055" y="102350"/>
                  <a:pt x="120055" y="96056"/>
                  <a:pt x="116179" y="92180"/>
                </a:cubicBezTo>
                <a:cubicBezTo>
                  <a:pt x="112303" y="88305"/>
                  <a:pt x="106009" y="88305"/>
                  <a:pt x="102133" y="92180"/>
                </a:cubicBezTo>
                <a:lnTo>
                  <a:pt x="69453" y="124861"/>
                </a:lnTo>
                <a:lnTo>
                  <a:pt x="69453" y="9922"/>
                </a:lnTo>
                <a:cubicBezTo>
                  <a:pt x="69453" y="4434"/>
                  <a:pt x="65019" y="0"/>
                  <a:pt x="59531" y="0"/>
                </a:cubicBezTo>
                <a:cubicBezTo>
                  <a:pt x="54043" y="0"/>
                  <a:pt x="49609" y="4434"/>
                  <a:pt x="49609" y="9922"/>
                </a:cubicBezTo>
                <a:lnTo>
                  <a:pt x="49609" y="124861"/>
                </a:lnTo>
                <a:lnTo>
                  <a:pt x="16929" y="92180"/>
                </a:lnTo>
                <a:cubicBezTo>
                  <a:pt x="13053" y="88305"/>
                  <a:pt x="6759" y="88305"/>
                  <a:pt x="2884" y="92180"/>
                </a:cubicBezTo>
                <a:cubicBezTo>
                  <a:pt x="-992" y="96056"/>
                  <a:pt x="-992" y="102350"/>
                  <a:pt x="2884" y="106226"/>
                </a:cubicBezTo>
                <a:lnTo>
                  <a:pt x="52493" y="155835"/>
                </a:ln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24" name="Shape 22"/>
          <p:cNvSpPr/>
          <p:nvPr/>
        </p:nvSpPr>
        <p:spPr>
          <a:xfrm>
            <a:off x="485775" y="5476580"/>
            <a:ext cx="5380038" cy="609600"/>
          </a:xfrm>
          <a:custGeom>
            <a:avLst/>
            <a:gdLst/>
            <a:ahLst/>
            <a:cxnLst/>
            <a:rect l="l" t="t" r="r" b="b"/>
            <a:pathLst>
              <a:path w="5380038" h="609600">
                <a:moveTo>
                  <a:pt x="63502" y="0"/>
                </a:moveTo>
                <a:lnTo>
                  <a:pt x="5316535" y="0"/>
                </a:lnTo>
                <a:cubicBezTo>
                  <a:pt x="5351607" y="0"/>
                  <a:pt x="5380037" y="28431"/>
                  <a:pt x="5380037" y="63502"/>
                </a:cubicBezTo>
                <a:lnTo>
                  <a:pt x="5380038" y="546098"/>
                </a:lnTo>
                <a:cubicBezTo>
                  <a:pt x="5380037" y="581169"/>
                  <a:pt x="5351607" y="609600"/>
                  <a:pt x="5316535" y="609600"/>
                </a:cubicBezTo>
                <a:lnTo>
                  <a:pt x="63502" y="609600"/>
                </a:lnTo>
                <a:cubicBezTo>
                  <a:pt x="28431" y="609600"/>
                  <a:pt x="0" y="581169"/>
                  <a:pt x="0" y="546098"/>
                </a:cubicBezTo>
                <a:lnTo>
                  <a:pt x="0" y="63502"/>
                </a:lnTo>
                <a:cubicBezTo>
                  <a:pt x="0" y="28431"/>
                  <a:pt x="28431" y="0"/>
                  <a:pt x="63502" y="0"/>
                </a:cubicBezTo>
                <a:close/>
              </a:path>
            </a:pathLst>
          </a:custGeom>
          <a:noFill/>
          <a:ln w="10160">
            <a:solidFill>
              <a:srgbClr val="0071E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4200" y="5616572"/>
            <a:ext cx="5238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Enzomune Differentiation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584200" y="5838822"/>
            <a:ext cx="5246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Entry inhibition + immune activation</a:t>
            </a:r>
            <a:r>
              <a:rPr lang="en-US" sz="120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;</a:t>
            </a:r>
            <a:r>
              <a:rPr lang="en-US" sz="120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no resistance selection pressure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62675" y="1304925"/>
            <a:ext cx="5705475" cy="2435225"/>
          </a:xfrm>
          <a:custGeom>
            <a:avLst/>
            <a:gdLst/>
            <a:ahLst/>
            <a:cxnLst/>
            <a:rect l="l" t="t" r="r" b="b"/>
            <a:pathLst>
              <a:path w="5705475" h="2435225">
                <a:moveTo>
                  <a:pt x="95242" y="0"/>
                </a:moveTo>
                <a:lnTo>
                  <a:pt x="5610233" y="0"/>
                </a:lnTo>
                <a:cubicBezTo>
                  <a:pt x="5662834" y="0"/>
                  <a:pt x="5705475" y="42641"/>
                  <a:pt x="5705475" y="95242"/>
                </a:cubicBezTo>
                <a:lnTo>
                  <a:pt x="5705475" y="2339983"/>
                </a:lnTo>
                <a:cubicBezTo>
                  <a:pt x="5705475" y="2392584"/>
                  <a:pt x="5662834" y="2435225"/>
                  <a:pt x="5610233" y="2435225"/>
                </a:cubicBezTo>
                <a:lnTo>
                  <a:pt x="95242" y="2435225"/>
                </a:lnTo>
                <a:cubicBezTo>
                  <a:pt x="42641" y="2435225"/>
                  <a:pt x="0" y="2392584"/>
                  <a:pt x="0" y="2339983"/>
                </a:cubicBezTo>
                <a:lnTo>
                  <a:pt x="0" y="95242"/>
                </a:lnTo>
                <a:cubicBezTo>
                  <a:pt x="0" y="42641"/>
                  <a:pt x="42641" y="0"/>
                  <a:pt x="95242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24600" y="146685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3501" y="0"/>
                </a:moveTo>
                <a:lnTo>
                  <a:pt x="317499" y="0"/>
                </a:lnTo>
                <a:cubicBezTo>
                  <a:pt x="352546" y="0"/>
                  <a:pt x="381000" y="28454"/>
                  <a:pt x="381000" y="63501"/>
                </a:cubicBezTo>
                <a:lnTo>
                  <a:pt x="381000" y="317499"/>
                </a:lnTo>
                <a:cubicBezTo>
                  <a:pt x="381000" y="352546"/>
                  <a:pt x="352546" y="381000"/>
                  <a:pt x="317499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29" name="Shape 27"/>
          <p:cNvSpPr/>
          <p:nvPr/>
        </p:nvSpPr>
        <p:spPr>
          <a:xfrm>
            <a:off x="6419850" y="156210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4283" y="1079"/>
                </a:moveTo>
                <a:cubicBezTo>
                  <a:pt x="92720" y="372"/>
                  <a:pt x="91046" y="0"/>
                  <a:pt x="89297" y="0"/>
                </a:cubicBezTo>
                <a:cubicBezTo>
                  <a:pt x="87548" y="0"/>
                  <a:pt x="85874" y="372"/>
                  <a:pt x="84311" y="1079"/>
                </a:cubicBezTo>
                <a:lnTo>
                  <a:pt x="14250" y="30807"/>
                </a:lnTo>
                <a:cubicBezTo>
                  <a:pt x="6065" y="34268"/>
                  <a:pt x="-37" y="42342"/>
                  <a:pt x="0" y="52090"/>
                </a:cubicBezTo>
                <a:cubicBezTo>
                  <a:pt x="186" y="88999"/>
                  <a:pt x="15367" y="156530"/>
                  <a:pt x="79474" y="187226"/>
                </a:cubicBezTo>
                <a:cubicBezTo>
                  <a:pt x="85688" y="190202"/>
                  <a:pt x="92906" y="190202"/>
                  <a:pt x="99120" y="187226"/>
                </a:cubicBezTo>
                <a:cubicBezTo>
                  <a:pt x="163264" y="156530"/>
                  <a:pt x="178445" y="88999"/>
                  <a:pt x="178594" y="52090"/>
                </a:cubicBezTo>
                <a:cubicBezTo>
                  <a:pt x="178631" y="42342"/>
                  <a:pt x="172529" y="34268"/>
                  <a:pt x="164343" y="30807"/>
                </a:cubicBezTo>
                <a:lnTo>
                  <a:pt x="94283" y="1079"/>
                </a:lnTo>
                <a:close/>
                <a:moveTo>
                  <a:pt x="89297" y="47625"/>
                </a:moveTo>
                <a:cubicBezTo>
                  <a:pt x="94245" y="47625"/>
                  <a:pt x="98227" y="51606"/>
                  <a:pt x="98227" y="56555"/>
                </a:cubicBezTo>
                <a:cubicBezTo>
                  <a:pt x="98227" y="65075"/>
                  <a:pt x="108533" y="69354"/>
                  <a:pt x="114560" y="63326"/>
                </a:cubicBezTo>
                <a:cubicBezTo>
                  <a:pt x="118058" y="59829"/>
                  <a:pt x="123713" y="59829"/>
                  <a:pt x="127174" y="63326"/>
                </a:cubicBezTo>
                <a:cubicBezTo>
                  <a:pt x="130634" y="66824"/>
                  <a:pt x="130671" y="72479"/>
                  <a:pt x="127174" y="75940"/>
                </a:cubicBezTo>
                <a:cubicBezTo>
                  <a:pt x="121146" y="81967"/>
                  <a:pt x="125425" y="92273"/>
                  <a:pt x="133945" y="92273"/>
                </a:cubicBezTo>
                <a:cubicBezTo>
                  <a:pt x="138894" y="92273"/>
                  <a:pt x="142875" y="96255"/>
                  <a:pt x="142875" y="101203"/>
                </a:cubicBezTo>
                <a:cubicBezTo>
                  <a:pt x="142875" y="106152"/>
                  <a:pt x="138894" y="110133"/>
                  <a:pt x="133945" y="110133"/>
                </a:cubicBezTo>
                <a:cubicBezTo>
                  <a:pt x="125425" y="110133"/>
                  <a:pt x="121146" y="120439"/>
                  <a:pt x="127174" y="126467"/>
                </a:cubicBezTo>
                <a:cubicBezTo>
                  <a:pt x="130671" y="129964"/>
                  <a:pt x="130671" y="135620"/>
                  <a:pt x="127174" y="139080"/>
                </a:cubicBezTo>
                <a:cubicBezTo>
                  <a:pt x="123676" y="142540"/>
                  <a:pt x="118021" y="142577"/>
                  <a:pt x="114560" y="139080"/>
                </a:cubicBezTo>
                <a:cubicBezTo>
                  <a:pt x="108533" y="133052"/>
                  <a:pt x="98227" y="137331"/>
                  <a:pt x="98227" y="145852"/>
                </a:cubicBezTo>
                <a:cubicBezTo>
                  <a:pt x="98227" y="150800"/>
                  <a:pt x="94245" y="154781"/>
                  <a:pt x="89297" y="154781"/>
                </a:cubicBezTo>
                <a:cubicBezTo>
                  <a:pt x="84348" y="154781"/>
                  <a:pt x="80367" y="150800"/>
                  <a:pt x="80367" y="145852"/>
                </a:cubicBezTo>
                <a:cubicBezTo>
                  <a:pt x="80367" y="137331"/>
                  <a:pt x="70061" y="133052"/>
                  <a:pt x="64033" y="139080"/>
                </a:cubicBezTo>
                <a:cubicBezTo>
                  <a:pt x="60536" y="142577"/>
                  <a:pt x="54880" y="142577"/>
                  <a:pt x="51420" y="139080"/>
                </a:cubicBezTo>
                <a:cubicBezTo>
                  <a:pt x="47960" y="135582"/>
                  <a:pt x="47923" y="129927"/>
                  <a:pt x="51420" y="126467"/>
                </a:cubicBezTo>
                <a:cubicBezTo>
                  <a:pt x="57448" y="120439"/>
                  <a:pt x="53169" y="110133"/>
                  <a:pt x="44648" y="110133"/>
                </a:cubicBezTo>
                <a:cubicBezTo>
                  <a:pt x="39700" y="110133"/>
                  <a:pt x="35719" y="106152"/>
                  <a:pt x="35719" y="101203"/>
                </a:cubicBezTo>
                <a:cubicBezTo>
                  <a:pt x="35719" y="96255"/>
                  <a:pt x="39700" y="92273"/>
                  <a:pt x="44648" y="92273"/>
                </a:cubicBezTo>
                <a:cubicBezTo>
                  <a:pt x="53169" y="92273"/>
                  <a:pt x="57448" y="81967"/>
                  <a:pt x="51420" y="75940"/>
                </a:cubicBezTo>
                <a:cubicBezTo>
                  <a:pt x="47923" y="72442"/>
                  <a:pt x="47923" y="66787"/>
                  <a:pt x="51420" y="63326"/>
                </a:cubicBezTo>
                <a:cubicBezTo>
                  <a:pt x="54918" y="59866"/>
                  <a:pt x="60573" y="59829"/>
                  <a:pt x="64033" y="63326"/>
                </a:cubicBezTo>
                <a:cubicBezTo>
                  <a:pt x="70061" y="69354"/>
                  <a:pt x="80367" y="65075"/>
                  <a:pt x="80367" y="56555"/>
                </a:cubicBezTo>
                <a:cubicBezTo>
                  <a:pt x="80367" y="51606"/>
                  <a:pt x="84348" y="47625"/>
                  <a:pt x="89297" y="47625"/>
                </a:cubicBezTo>
                <a:close/>
                <a:moveTo>
                  <a:pt x="77391" y="98227"/>
                </a:moveTo>
                <a:cubicBezTo>
                  <a:pt x="82319" y="98227"/>
                  <a:pt x="86320" y="94225"/>
                  <a:pt x="86320" y="89297"/>
                </a:cubicBezTo>
                <a:cubicBezTo>
                  <a:pt x="86320" y="84368"/>
                  <a:pt x="82319" y="80367"/>
                  <a:pt x="77391" y="80367"/>
                </a:cubicBezTo>
                <a:cubicBezTo>
                  <a:pt x="72462" y="80367"/>
                  <a:pt x="68461" y="84368"/>
                  <a:pt x="68461" y="89297"/>
                </a:cubicBezTo>
                <a:cubicBezTo>
                  <a:pt x="68461" y="94225"/>
                  <a:pt x="72462" y="98227"/>
                  <a:pt x="77391" y="98227"/>
                </a:cubicBezTo>
                <a:close/>
                <a:moveTo>
                  <a:pt x="110133" y="113109"/>
                </a:moveTo>
                <a:cubicBezTo>
                  <a:pt x="110133" y="108181"/>
                  <a:pt x="106132" y="104180"/>
                  <a:pt x="101203" y="104180"/>
                </a:cubicBezTo>
                <a:cubicBezTo>
                  <a:pt x="96275" y="104180"/>
                  <a:pt x="92273" y="108181"/>
                  <a:pt x="92273" y="113109"/>
                </a:cubicBezTo>
                <a:cubicBezTo>
                  <a:pt x="92273" y="118038"/>
                  <a:pt x="96275" y="122039"/>
                  <a:pt x="101203" y="122039"/>
                </a:cubicBezTo>
                <a:cubicBezTo>
                  <a:pt x="106132" y="122039"/>
                  <a:pt x="110133" y="118038"/>
                  <a:pt x="110133" y="113109"/>
                </a:cubicBezTo>
                <a:close/>
              </a:path>
            </a:pathLst>
          </a:custGeom>
          <a:solidFill>
            <a:srgbClr val="86868B"/>
          </a:solidFill>
          <a:ln>
            <a:solidFill>
              <a:srgbClr val="FF0000"/>
            </a:solidFill>
          </a:ln>
        </p:spPr>
      </p:sp>
      <p:sp>
        <p:nvSpPr>
          <p:cNvPr id="30" name="Text 28"/>
          <p:cNvSpPr/>
          <p:nvPr/>
        </p:nvSpPr>
        <p:spPr>
          <a:xfrm>
            <a:off x="6800850" y="1546227"/>
            <a:ext cx="215661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Immunotherapy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6324600" y="1943102"/>
            <a:ext cx="5381625" cy="603250"/>
          </a:xfrm>
          <a:custGeom>
            <a:avLst/>
            <a:gdLst/>
            <a:ahLst/>
            <a:cxnLst/>
            <a:rect l="l" t="t" r="r" b="b"/>
            <a:pathLst>
              <a:path w="5381625" h="603250">
                <a:moveTo>
                  <a:pt x="63498" y="0"/>
                </a:moveTo>
                <a:lnTo>
                  <a:pt x="5318127" y="0"/>
                </a:lnTo>
                <a:cubicBezTo>
                  <a:pt x="5353196" y="0"/>
                  <a:pt x="5381625" y="28429"/>
                  <a:pt x="5381625" y="63498"/>
                </a:cubicBezTo>
                <a:lnTo>
                  <a:pt x="5381625" y="539752"/>
                </a:lnTo>
                <a:cubicBezTo>
                  <a:pt x="5381625" y="574821"/>
                  <a:pt x="5353196" y="603250"/>
                  <a:pt x="5318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00B0F0"/>
          </a:solidFill>
          <a:ln/>
        </p:spPr>
      </p:sp>
      <p:sp>
        <p:nvSpPr>
          <p:cNvPr id="32" name="Text 30"/>
          <p:cNvSpPr/>
          <p:nvPr/>
        </p:nvSpPr>
        <p:spPr>
          <a:xfrm>
            <a:off x="6419850" y="2038352"/>
            <a:ext cx="5246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Traditional Approach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19850" y="2260602"/>
            <a:ext cx="525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Checkpoint inhibitors (anti-PD-1, anti-CTLA-4)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8957469" y="2673352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52524" y="155835"/>
                </a:moveTo>
                <a:cubicBezTo>
                  <a:pt x="56400" y="159711"/>
                  <a:pt x="62694" y="159711"/>
                  <a:pt x="66570" y="155835"/>
                </a:cubicBezTo>
                <a:lnTo>
                  <a:pt x="116179" y="106226"/>
                </a:lnTo>
                <a:cubicBezTo>
                  <a:pt x="120055" y="102350"/>
                  <a:pt x="120055" y="96056"/>
                  <a:pt x="116179" y="92180"/>
                </a:cubicBezTo>
                <a:cubicBezTo>
                  <a:pt x="112303" y="88305"/>
                  <a:pt x="106009" y="88305"/>
                  <a:pt x="102133" y="92180"/>
                </a:cubicBezTo>
                <a:lnTo>
                  <a:pt x="69453" y="124861"/>
                </a:lnTo>
                <a:lnTo>
                  <a:pt x="69453" y="9922"/>
                </a:lnTo>
                <a:cubicBezTo>
                  <a:pt x="69453" y="4434"/>
                  <a:pt x="65019" y="0"/>
                  <a:pt x="59531" y="0"/>
                </a:cubicBezTo>
                <a:cubicBezTo>
                  <a:pt x="54043" y="0"/>
                  <a:pt x="49609" y="4434"/>
                  <a:pt x="49609" y="9922"/>
                </a:cubicBezTo>
                <a:lnTo>
                  <a:pt x="49609" y="124861"/>
                </a:lnTo>
                <a:lnTo>
                  <a:pt x="16929" y="92180"/>
                </a:lnTo>
                <a:cubicBezTo>
                  <a:pt x="13053" y="88305"/>
                  <a:pt x="6759" y="88305"/>
                  <a:pt x="2884" y="92180"/>
                </a:cubicBezTo>
                <a:cubicBezTo>
                  <a:pt x="-992" y="96056"/>
                  <a:pt x="-992" y="102350"/>
                  <a:pt x="2884" y="106226"/>
                </a:cubicBezTo>
                <a:lnTo>
                  <a:pt x="52493" y="155835"/>
                </a:ln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35" name="Shape 33"/>
          <p:cNvSpPr/>
          <p:nvPr/>
        </p:nvSpPr>
        <p:spPr>
          <a:xfrm>
            <a:off x="6327775" y="2962277"/>
            <a:ext cx="5380038" cy="609600"/>
          </a:xfrm>
          <a:custGeom>
            <a:avLst/>
            <a:gdLst/>
            <a:ahLst/>
            <a:cxnLst/>
            <a:rect l="l" t="t" r="r" b="b"/>
            <a:pathLst>
              <a:path w="5380038" h="609600">
                <a:moveTo>
                  <a:pt x="63502" y="0"/>
                </a:moveTo>
                <a:lnTo>
                  <a:pt x="5316535" y="0"/>
                </a:lnTo>
                <a:cubicBezTo>
                  <a:pt x="5351607" y="0"/>
                  <a:pt x="5380037" y="28431"/>
                  <a:pt x="5380037" y="63502"/>
                </a:cubicBezTo>
                <a:lnTo>
                  <a:pt x="5380038" y="546098"/>
                </a:lnTo>
                <a:cubicBezTo>
                  <a:pt x="5380037" y="581169"/>
                  <a:pt x="5351607" y="609600"/>
                  <a:pt x="5316535" y="609600"/>
                </a:cubicBezTo>
                <a:lnTo>
                  <a:pt x="63502" y="609600"/>
                </a:lnTo>
                <a:cubicBezTo>
                  <a:pt x="28431" y="609600"/>
                  <a:pt x="0" y="581169"/>
                  <a:pt x="0" y="546098"/>
                </a:cubicBezTo>
                <a:lnTo>
                  <a:pt x="0" y="63502"/>
                </a:lnTo>
                <a:cubicBezTo>
                  <a:pt x="0" y="28431"/>
                  <a:pt x="28431" y="0"/>
                  <a:pt x="63502" y="0"/>
                </a:cubicBezTo>
                <a:close/>
              </a:path>
            </a:pathLst>
          </a:custGeom>
          <a:noFill/>
          <a:ln w="10160">
            <a:solidFill>
              <a:srgbClr val="0071E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26200" y="3060701"/>
            <a:ext cx="5238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Enzomune Differentiation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7" name="Text 35"/>
          <p:cNvSpPr/>
          <p:nvPr/>
        </p:nvSpPr>
        <p:spPr>
          <a:xfrm>
            <a:off x="6426200" y="3282951"/>
            <a:ext cx="5246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Active immune priming </a:t>
            </a:r>
            <a:r>
              <a:rPr lang="en-US" sz="120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via DC maturation; converts "cold" to "hot" tumors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162675" y="3870327"/>
            <a:ext cx="5705475" cy="2542595"/>
          </a:xfrm>
          <a:custGeom>
            <a:avLst/>
            <a:gdLst/>
            <a:ahLst/>
            <a:cxnLst/>
            <a:rect l="l" t="t" r="r" b="b"/>
            <a:pathLst>
              <a:path w="5705475" h="2625725">
                <a:moveTo>
                  <a:pt x="95261" y="0"/>
                </a:moveTo>
                <a:lnTo>
                  <a:pt x="5610214" y="0"/>
                </a:lnTo>
                <a:cubicBezTo>
                  <a:pt x="5662825" y="0"/>
                  <a:pt x="5705475" y="42650"/>
                  <a:pt x="5705475" y="95261"/>
                </a:cubicBezTo>
                <a:lnTo>
                  <a:pt x="5705475" y="2530464"/>
                </a:lnTo>
                <a:cubicBezTo>
                  <a:pt x="5705475" y="2583075"/>
                  <a:pt x="5662825" y="2625725"/>
                  <a:pt x="5610214" y="2625725"/>
                </a:cubicBezTo>
                <a:lnTo>
                  <a:pt x="95261" y="2625725"/>
                </a:lnTo>
                <a:cubicBezTo>
                  <a:pt x="42685" y="2625725"/>
                  <a:pt x="0" y="2583040"/>
                  <a:pt x="0" y="2530464"/>
                </a:cubicBezTo>
                <a:lnTo>
                  <a:pt x="0" y="95261"/>
                </a:lnTo>
                <a:cubicBezTo>
                  <a:pt x="0" y="42685"/>
                  <a:pt x="42685" y="0"/>
                  <a:pt x="95261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324600" y="403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63501" y="0"/>
                </a:moveTo>
                <a:lnTo>
                  <a:pt x="317499" y="0"/>
                </a:lnTo>
                <a:cubicBezTo>
                  <a:pt x="352546" y="0"/>
                  <a:pt x="381000" y="28454"/>
                  <a:pt x="381000" y="63501"/>
                </a:cubicBezTo>
                <a:lnTo>
                  <a:pt x="381000" y="317499"/>
                </a:lnTo>
                <a:cubicBezTo>
                  <a:pt x="381000" y="352546"/>
                  <a:pt x="352546" y="381000"/>
                  <a:pt x="317499" y="381000"/>
                </a:cubicBezTo>
                <a:lnTo>
                  <a:pt x="63501" y="381000"/>
                </a:lnTo>
                <a:cubicBezTo>
                  <a:pt x="28454" y="381000"/>
                  <a:pt x="0" y="352546"/>
                  <a:pt x="0" y="31749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40" name="Shape 38"/>
          <p:cNvSpPr/>
          <p:nvPr/>
        </p:nvSpPr>
        <p:spPr>
          <a:xfrm>
            <a:off x="6419850" y="4127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6624" y="153479"/>
                </a:moveTo>
                <a:lnTo>
                  <a:pt x="37021" y="53876"/>
                </a:lnTo>
                <a:cubicBezTo>
                  <a:pt x="28687" y="65559"/>
                  <a:pt x="23812" y="79846"/>
                  <a:pt x="23812" y="95250"/>
                </a:cubicBezTo>
                <a:cubicBezTo>
                  <a:pt x="23812" y="134689"/>
                  <a:pt x="55811" y="166688"/>
                  <a:pt x="95250" y="166688"/>
                </a:cubicBezTo>
                <a:cubicBezTo>
                  <a:pt x="110691" y="166688"/>
                  <a:pt x="124978" y="161813"/>
                  <a:pt x="136624" y="153479"/>
                </a:cubicBezTo>
                <a:close/>
                <a:moveTo>
                  <a:pt x="153479" y="136624"/>
                </a:moveTo>
                <a:cubicBezTo>
                  <a:pt x="161813" y="124941"/>
                  <a:pt x="166688" y="110654"/>
                  <a:pt x="166688" y="95250"/>
                </a:cubicBezTo>
                <a:cubicBezTo>
                  <a:pt x="166688" y="55811"/>
                  <a:pt x="134689" y="23812"/>
                  <a:pt x="95250" y="23812"/>
                </a:cubicBezTo>
                <a:cubicBezTo>
                  <a:pt x="79809" y="23812"/>
                  <a:pt x="65522" y="28687"/>
                  <a:pt x="53876" y="37021"/>
                </a:cubicBezTo>
                <a:lnTo>
                  <a:pt x="153479" y="136624"/>
                </a:ln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</a:path>
            </a:pathLst>
          </a:custGeom>
          <a:solidFill>
            <a:srgbClr val="86868B"/>
          </a:solidFill>
          <a:ln/>
        </p:spPr>
      </p:sp>
      <p:sp>
        <p:nvSpPr>
          <p:cNvPr id="41" name="Text 39"/>
          <p:cNvSpPr/>
          <p:nvPr/>
        </p:nvSpPr>
        <p:spPr>
          <a:xfrm>
            <a:off x="6800850" y="4111625"/>
            <a:ext cx="2592532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Fusion Inhibitors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6324600" y="4508500"/>
            <a:ext cx="5381625" cy="603250"/>
          </a:xfrm>
          <a:custGeom>
            <a:avLst/>
            <a:gdLst/>
            <a:ahLst/>
            <a:cxnLst/>
            <a:rect l="l" t="t" r="r" b="b"/>
            <a:pathLst>
              <a:path w="5381625" h="603250">
                <a:moveTo>
                  <a:pt x="63498" y="0"/>
                </a:moveTo>
                <a:lnTo>
                  <a:pt x="5318127" y="0"/>
                </a:lnTo>
                <a:cubicBezTo>
                  <a:pt x="5353196" y="0"/>
                  <a:pt x="5381625" y="28429"/>
                  <a:pt x="5381625" y="63498"/>
                </a:cubicBezTo>
                <a:lnTo>
                  <a:pt x="5381625" y="539752"/>
                </a:lnTo>
                <a:cubicBezTo>
                  <a:pt x="5381625" y="574821"/>
                  <a:pt x="5353196" y="603250"/>
                  <a:pt x="5318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00B0F0"/>
          </a:solidFill>
          <a:ln/>
        </p:spPr>
      </p:sp>
      <p:sp>
        <p:nvSpPr>
          <p:cNvPr id="43" name="Text 41"/>
          <p:cNvSpPr/>
          <p:nvPr/>
        </p:nvSpPr>
        <p:spPr>
          <a:xfrm>
            <a:off x="6419850" y="4603750"/>
            <a:ext cx="5246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Traditional Approach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4" name="Text 42"/>
          <p:cNvSpPr/>
          <p:nvPr/>
        </p:nvSpPr>
        <p:spPr>
          <a:xfrm>
            <a:off x="6419850" y="4826000"/>
            <a:ext cx="525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T-20 (enfuvirtide); peptide-based entry blockade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8957469" y="5238750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52524" y="155835"/>
                </a:moveTo>
                <a:cubicBezTo>
                  <a:pt x="56400" y="159711"/>
                  <a:pt x="62694" y="159711"/>
                  <a:pt x="66570" y="155835"/>
                </a:cubicBezTo>
                <a:lnTo>
                  <a:pt x="116179" y="106226"/>
                </a:lnTo>
                <a:cubicBezTo>
                  <a:pt x="120055" y="102350"/>
                  <a:pt x="120055" y="96056"/>
                  <a:pt x="116179" y="92180"/>
                </a:cubicBezTo>
                <a:cubicBezTo>
                  <a:pt x="112303" y="88305"/>
                  <a:pt x="106009" y="88305"/>
                  <a:pt x="102133" y="92180"/>
                </a:cubicBezTo>
                <a:lnTo>
                  <a:pt x="69453" y="124861"/>
                </a:lnTo>
                <a:lnTo>
                  <a:pt x="69453" y="9922"/>
                </a:lnTo>
                <a:cubicBezTo>
                  <a:pt x="69453" y="4434"/>
                  <a:pt x="65019" y="0"/>
                  <a:pt x="59531" y="0"/>
                </a:cubicBezTo>
                <a:cubicBezTo>
                  <a:pt x="54043" y="0"/>
                  <a:pt x="49609" y="4434"/>
                  <a:pt x="49609" y="9922"/>
                </a:cubicBezTo>
                <a:lnTo>
                  <a:pt x="49609" y="124861"/>
                </a:lnTo>
                <a:lnTo>
                  <a:pt x="16929" y="92180"/>
                </a:lnTo>
                <a:cubicBezTo>
                  <a:pt x="13053" y="88305"/>
                  <a:pt x="6759" y="88305"/>
                  <a:pt x="2884" y="92180"/>
                </a:cubicBezTo>
                <a:cubicBezTo>
                  <a:pt x="-992" y="96056"/>
                  <a:pt x="-992" y="102350"/>
                  <a:pt x="2884" y="106226"/>
                </a:cubicBezTo>
                <a:lnTo>
                  <a:pt x="52493" y="155835"/>
                </a:ln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46" name="Shape 44"/>
          <p:cNvSpPr/>
          <p:nvPr/>
        </p:nvSpPr>
        <p:spPr>
          <a:xfrm>
            <a:off x="6327775" y="5486110"/>
            <a:ext cx="5380038" cy="800100"/>
          </a:xfrm>
          <a:custGeom>
            <a:avLst/>
            <a:gdLst/>
            <a:ahLst/>
            <a:cxnLst/>
            <a:rect l="l" t="t" r="r" b="b"/>
            <a:pathLst>
              <a:path w="5380038" h="800100">
                <a:moveTo>
                  <a:pt x="63504" y="0"/>
                </a:moveTo>
                <a:lnTo>
                  <a:pt x="5316534" y="0"/>
                </a:lnTo>
                <a:cubicBezTo>
                  <a:pt x="5351606" y="0"/>
                  <a:pt x="5380038" y="28432"/>
                  <a:pt x="5380038" y="63504"/>
                </a:cubicBezTo>
                <a:lnTo>
                  <a:pt x="5380038" y="736596"/>
                </a:lnTo>
                <a:cubicBezTo>
                  <a:pt x="5380038" y="771668"/>
                  <a:pt x="5351606" y="800100"/>
                  <a:pt x="5316534" y="800100"/>
                </a:cubicBezTo>
                <a:lnTo>
                  <a:pt x="63504" y="800100"/>
                </a:lnTo>
                <a:cubicBezTo>
                  <a:pt x="28432" y="800100"/>
                  <a:pt x="0" y="771668"/>
                  <a:pt x="0" y="736596"/>
                </a:cubicBezTo>
                <a:lnTo>
                  <a:pt x="0" y="63504"/>
                </a:lnTo>
                <a:cubicBezTo>
                  <a:pt x="0" y="28432"/>
                  <a:pt x="28432" y="0"/>
                  <a:pt x="63504" y="0"/>
                </a:cubicBezTo>
                <a:close/>
              </a:path>
            </a:pathLst>
          </a:custGeom>
          <a:noFill/>
          <a:ln w="10160">
            <a:solidFill>
              <a:srgbClr val="0071E3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26200" y="5626102"/>
            <a:ext cx="5238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Enzomune Differentiation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8" name="Text 46"/>
          <p:cNvSpPr/>
          <p:nvPr/>
        </p:nvSpPr>
        <p:spPr>
          <a:xfrm>
            <a:off x="6426200" y="5848352"/>
            <a:ext cx="52466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Naturally derived, multi-target binding (</a:t>
            </a:r>
            <a:r>
              <a:rPr lang="en-US" sz="1050" dirty="0">
                <a:solidFill>
                  <a:srgbClr val="FF00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gp120 + gp41 + CD4); superantigen immune enhancement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Shape 47"/>
          <p:cNvSpPr/>
          <p:nvPr/>
        </p:nvSpPr>
        <p:spPr>
          <a:xfrm>
            <a:off x="317500" y="6456789"/>
            <a:ext cx="11557000" cy="392168"/>
          </a:xfrm>
          <a:custGeom>
            <a:avLst/>
            <a:gdLst/>
            <a:ahLst/>
            <a:cxnLst/>
            <a:rect l="l" t="t" r="r" b="b"/>
            <a:pathLst>
              <a:path w="11557000" h="698500">
                <a:moveTo>
                  <a:pt x="95247" y="0"/>
                </a:moveTo>
                <a:lnTo>
                  <a:pt x="11461753" y="0"/>
                </a:lnTo>
                <a:cubicBezTo>
                  <a:pt x="11514356" y="0"/>
                  <a:pt x="11557000" y="42644"/>
                  <a:pt x="11557000" y="95247"/>
                </a:cubicBezTo>
                <a:lnTo>
                  <a:pt x="11557000" y="603253"/>
                </a:lnTo>
                <a:cubicBezTo>
                  <a:pt x="11557000" y="655856"/>
                  <a:pt x="11514356" y="698500"/>
                  <a:pt x="11461753" y="698500"/>
                </a:cubicBezTo>
                <a:lnTo>
                  <a:pt x="95247" y="698500"/>
                </a:lnTo>
                <a:cubicBezTo>
                  <a:pt x="42644" y="698500"/>
                  <a:pt x="0" y="655856"/>
                  <a:pt x="0" y="603253"/>
                </a:cubicBezTo>
                <a:lnTo>
                  <a:pt x="0" y="95247"/>
                </a:lnTo>
                <a:cubicBezTo>
                  <a:pt x="0" y="42679"/>
                  <a:pt x="42679" y="0"/>
                  <a:pt x="95247" y="0"/>
                </a:cubicBezTo>
                <a:close/>
              </a:path>
            </a:pathLst>
          </a:custGeom>
          <a:gradFill flip="none" rotWithShape="1">
            <a:gsLst>
              <a:gs pos="0">
                <a:srgbClr val="0071E3"/>
              </a:gs>
              <a:gs pos="100000">
                <a:srgbClr val="6B4E7C"/>
              </a:gs>
            </a:gsLst>
            <a:lin ang="0" scaled="1"/>
          </a:gradFill>
          <a:ln/>
        </p:spPr>
      </p:sp>
      <p:sp>
        <p:nvSpPr>
          <p:cNvPr id="50" name="Shape 48"/>
          <p:cNvSpPr/>
          <p:nvPr/>
        </p:nvSpPr>
        <p:spPr>
          <a:xfrm>
            <a:off x="506016" y="6506765"/>
            <a:ext cx="178594" cy="238125"/>
          </a:xfrm>
          <a:custGeom>
            <a:avLst/>
            <a:gdLst/>
            <a:ahLst/>
            <a:cxnLst/>
            <a:rect l="l" t="t" r="r" b="b"/>
            <a:pathLst>
              <a:path w="178594" h="238125">
                <a:moveTo>
                  <a:pt x="136224" y="178594"/>
                </a:moveTo>
                <a:cubicBezTo>
                  <a:pt x="139619" y="168222"/>
                  <a:pt x="146410" y="158828"/>
                  <a:pt x="154084" y="150735"/>
                </a:cubicBezTo>
                <a:cubicBezTo>
                  <a:pt x="169292" y="134736"/>
                  <a:pt x="178594" y="113109"/>
                  <a:pt x="178594" y="89297"/>
                </a:cubicBezTo>
                <a:cubicBezTo>
                  <a:pt x="178594" y="39998"/>
                  <a:pt x="138596" y="0"/>
                  <a:pt x="89297" y="0"/>
                </a:cubicBezTo>
                <a:cubicBezTo>
                  <a:pt x="39998" y="0"/>
                  <a:pt x="0" y="39998"/>
                  <a:pt x="0" y="89297"/>
                </a:cubicBezTo>
                <a:cubicBezTo>
                  <a:pt x="0" y="113109"/>
                  <a:pt x="9302" y="134736"/>
                  <a:pt x="24510" y="150735"/>
                </a:cubicBezTo>
                <a:cubicBezTo>
                  <a:pt x="32184" y="158828"/>
                  <a:pt x="39021" y="168222"/>
                  <a:pt x="42370" y="178594"/>
                </a:cubicBezTo>
                <a:lnTo>
                  <a:pt x="136178" y="178594"/>
                </a:lnTo>
                <a:close/>
                <a:moveTo>
                  <a:pt x="133945" y="200918"/>
                </a:moveTo>
                <a:lnTo>
                  <a:pt x="44648" y="200918"/>
                </a:lnTo>
                <a:lnTo>
                  <a:pt x="44648" y="208359"/>
                </a:lnTo>
                <a:cubicBezTo>
                  <a:pt x="44648" y="228916"/>
                  <a:pt x="61299" y="245566"/>
                  <a:pt x="81855" y="245566"/>
                </a:cubicBezTo>
                <a:lnTo>
                  <a:pt x="96738" y="245566"/>
                </a:lnTo>
                <a:cubicBezTo>
                  <a:pt x="117295" y="245566"/>
                  <a:pt x="133945" y="228916"/>
                  <a:pt x="133945" y="208359"/>
                </a:cubicBezTo>
                <a:lnTo>
                  <a:pt x="133945" y="200918"/>
                </a:lnTo>
                <a:close/>
                <a:moveTo>
                  <a:pt x="85576" y="52090"/>
                </a:moveTo>
                <a:cubicBezTo>
                  <a:pt x="67066" y="52090"/>
                  <a:pt x="52090" y="67066"/>
                  <a:pt x="52090" y="85576"/>
                </a:cubicBezTo>
                <a:cubicBezTo>
                  <a:pt x="52090" y="91762"/>
                  <a:pt x="47113" y="96738"/>
                  <a:pt x="40928" y="96738"/>
                </a:cubicBezTo>
                <a:cubicBezTo>
                  <a:pt x="34742" y="96738"/>
                  <a:pt x="29766" y="91762"/>
                  <a:pt x="29766" y="85576"/>
                </a:cubicBezTo>
                <a:cubicBezTo>
                  <a:pt x="29766" y="54741"/>
                  <a:pt x="54741" y="29766"/>
                  <a:pt x="85576" y="29766"/>
                </a:cubicBezTo>
                <a:cubicBezTo>
                  <a:pt x="91762" y="29766"/>
                  <a:pt x="96738" y="34742"/>
                  <a:pt x="96738" y="40928"/>
                </a:cubicBezTo>
                <a:cubicBezTo>
                  <a:pt x="96738" y="47113"/>
                  <a:pt x="91762" y="52090"/>
                  <a:pt x="85576" y="520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869156" y="6474872"/>
            <a:ext cx="328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Core Differentiator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2282366" y="6489297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Natural product advantage with dual-mechanism platform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5256994" y="6500659"/>
            <a:ext cx="1714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Single Scaffold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089894" y="6477461"/>
            <a:ext cx="2774542" cy="249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Two therapeutic applications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0" y="278038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5-Point Star 55"/>
          <p:cNvSpPr/>
          <p:nvPr/>
        </p:nvSpPr>
        <p:spPr>
          <a:xfrm>
            <a:off x="5361708" y="2838162"/>
            <a:ext cx="433532" cy="3812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5-Point Star 57"/>
          <p:cNvSpPr/>
          <p:nvPr/>
        </p:nvSpPr>
        <p:spPr>
          <a:xfrm>
            <a:off x="5384506" y="5296621"/>
            <a:ext cx="433532" cy="3812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5-Point Star 58"/>
          <p:cNvSpPr/>
          <p:nvPr/>
        </p:nvSpPr>
        <p:spPr>
          <a:xfrm>
            <a:off x="11222904" y="2752727"/>
            <a:ext cx="433532" cy="3812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5-Point Star 59"/>
          <p:cNvSpPr/>
          <p:nvPr/>
        </p:nvSpPr>
        <p:spPr>
          <a:xfrm>
            <a:off x="11227088" y="5295465"/>
            <a:ext cx="433532" cy="38128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0797" y="340797"/>
            <a:ext cx="11570046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9" b="1" kern="0" spc="47" dirty="0">
                <a:solidFill>
                  <a:srgbClr val="0071E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07 / PATENT TRANSLATION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0797" y="579354"/>
            <a:ext cx="11663765" cy="3407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15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From Patent to Product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40797" y="1022390"/>
            <a:ext cx="11587086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8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Visual bridge from US 8,309,072 claims to clinical application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44205" y="1400674"/>
            <a:ext cx="11508703" cy="2000476"/>
          </a:xfrm>
          <a:custGeom>
            <a:avLst/>
            <a:gdLst/>
            <a:ahLst/>
            <a:cxnLst/>
            <a:rect l="l" t="t" r="r" b="b"/>
            <a:pathLst>
              <a:path w="11508703" h="2000476">
                <a:moveTo>
                  <a:pt x="102244" y="0"/>
                </a:moveTo>
                <a:lnTo>
                  <a:pt x="11406458" y="0"/>
                </a:lnTo>
                <a:cubicBezTo>
                  <a:pt x="11462926" y="0"/>
                  <a:pt x="11508703" y="45776"/>
                  <a:pt x="11508703" y="102244"/>
                </a:cubicBezTo>
                <a:lnTo>
                  <a:pt x="11508703" y="1898232"/>
                </a:lnTo>
                <a:cubicBezTo>
                  <a:pt x="11508703" y="1954700"/>
                  <a:pt x="11462926" y="2000476"/>
                  <a:pt x="11406458" y="2000476"/>
                </a:cubicBezTo>
                <a:lnTo>
                  <a:pt x="102244" y="2000476"/>
                </a:lnTo>
                <a:cubicBezTo>
                  <a:pt x="45776" y="2000476"/>
                  <a:pt x="0" y="1954700"/>
                  <a:pt x="0" y="1898232"/>
                </a:cubicBezTo>
                <a:lnTo>
                  <a:pt x="0" y="102244"/>
                </a:lnTo>
                <a:cubicBezTo>
                  <a:pt x="0" y="45776"/>
                  <a:pt x="45776" y="0"/>
                  <a:pt x="102244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18011" y="1608563"/>
            <a:ext cx="477115" cy="477115"/>
          </a:xfrm>
          <a:custGeom>
            <a:avLst/>
            <a:gdLst/>
            <a:ahLst/>
            <a:cxnLst/>
            <a:rect l="l" t="t" r="r" b="b"/>
            <a:pathLst>
              <a:path w="477115" h="477115">
                <a:moveTo>
                  <a:pt x="238558" y="0"/>
                </a:moveTo>
                <a:lnTo>
                  <a:pt x="238558" y="0"/>
                </a:lnTo>
                <a:cubicBezTo>
                  <a:pt x="370309" y="0"/>
                  <a:pt x="477115" y="106806"/>
                  <a:pt x="477115" y="238558"/>
                </a:cubicBezTo>
                <a:lnTo>
                  <a:pt x="477115" y="238558"/>
                </a:lnTo>
                <a:cubicBezTo>
                  <a:pt x="477115" y="370309"/>
                  <a:pt x="370309" y="477115"/>
                  <a:pt x="238558" y="477115"/>
                </a:cubicBezTo>
                <a:lnTo>
                  <a:pt x="238558" y="477115"/>
                </a:lnTo>
                <a:cubicBezTo>
                  <a:pt x="106806" y="477115"/>
                  <a:pt x="0" y="370309"/>
                  <a:pt x="0" y="238558"/>
                </a:cubicBezTo>
                <a:lnTo>
                  <a:pt x="0" y="238558"/>
                </a:lnTo>
                <a:cubicBezTo>
                  <a:pt x="0" y="106806"/>
                  <a:pt x="106806" y="0"/>
                  <a:pt x="238558" y="0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7" name="Shape 5"/>
          <p:cNvSpPr/>
          <p:nvPr/>
        </p:nvSpPr>
        <p:spPr>
          <a:xfrm>
            <a:off x="679889" y="1744881"/>
            <a:ext cx="153358" cy="204478"/>
          </a:xfrm>
          <a:custGeom>
            <a:avLst/>
            <a:gdLst/>
            <a:ahLst/>
            <a:cxnLst/>
            <a:rect l="l" t="t" r="r" b="b"/>
            <a:pathLst>
              <a:path w="153358" h="204478">
                <a:moveTo>
                  <a:pt x="0" y="25560"/>
                </a:moveTo>
                <a:cubicBezTo>
                  <a:pt x="0" y="11462"/>
                  <a:pt x="11462" y="0"/>
                  <a:pt x="25560" y="0"/>
                </a:cubicBezTo>
                <a:lnTo>
                  <a:pt x="85266" y="0"/>
                </a:lnTo>
                <a:cubicBezTo>
                  <a:pt x="92055" y="0"/>
                  <a:pt x="98565" y="2676"/>
                  <a:pt x="103357" y="7468"/>
                </a:cubicBezTo>
                <a:lnTo>
                  <a:pt x="145890" y="50041"/>
                </a:lnTo>
                <a:cubicBezTo>
                  <a:pt x="150683" y="54834"/>
                  <a:pt x="153358" y="61343"/>
                  <a:pt x="153358" y="68133"/>
                </a:cubicBezTo>
                <a:lnTo>
                  <a:pt x="153358" y="178918"/>
                </a:lnTo>
                <a:cubicBezTo>
                  <a:pt x="153358" y="193016"/>
                  <a:pt x="141897" y="204478"/>
                  <a:pt x="127799" y="204478"/>
                </a:cubicBezTo>
                <a:lnTo>
                  <a:pt x="25560" y="204478"/>
                </a:lnTo>
                <a:cubicBezTo>
                  <a:pt x="11462" y="204478"/>
                  <a:pt x="0" y="193016"/>
                  <a:pt x="0" y="178918"/>
                </a:cubicBezTo>
                <a:lnTo>
                  <a:pt x="0" y="25560"/>
                </a:lnTo>
                <a:close/>
                <a:moveTo>
                  <a:pt x="83069" y="23363"/>
                </a:moveTo>
                <a:lnTo>
                  <a:pt x="83069" y="60704"/>
                </a:lnTo>
                <a:cubicBezTo>
                  <a:pt x="83069" y="66016"/>
                  <a:pt x="87342" y="70289"/>
                  <a:pt x="92654" y="70289"/>
                </a:cubicBezTo>
                <a:lnTo>
                  <a:pt x="129995" y="70289"/>
                </a:lnTo>
                <a:lnTo>
                  <a:pt x="83069" y="23363"/>
                </a:lnTo>
                <a:close/>
                <a:moveTo>
                  <a:pt x="35145" y="25560"/>
                </a:moveTo>
                <a:cubicBezTo>
                  <a:pt x="29833" y="25560"/>
                  <a:pt x="25560" y="29833"/>
                  <a:pt x="25560" y="35145"/>
                </a:cubicBezTo>
                <a:cubicBezTo>
                  <a:pt x="25560" y="40456"/>
                  <a:pt x="29833" y="44730"/>
                  <a:pt x="35145" y="44730"/>
                </a:cubicBezTo>
                <a:lnTo>
                  <a:pt x="54314" y="44730"/>
                </a:lnTo>
                <a:cubicBezTo>
                  <a:pt x="59626" y="44730"/>
                  <a:pt x="63899" y="40456"/>
                  <a:pt x="63899" y="35145"/>
                </a:cubicBezTo>
                <a:cubicBezTo>
                  <a:pt x="63899" y="29833"/>
                  <a:pt x="59626" y="25560"/>
                  <a:pt x="54314" y="25560"/>
                </a:cubicBezTo>
                <a:lnTo>
                  <a:pt x="35145" y="25560"/>
                </a:lnTo>
                <a:close/>
                <a:moveTo>
                  <a:pt x="35145" y="63899"/>
                </a:moveTo>
                <a:cubicBezTo>
                  <a:pt x="29833" y="63899"/>
                  <a:pt x="25560" y="68173"/>
                  <a:pt x="25560" y="73484"/>
                </a:cubicBezTo>
                <a:cubicBezTo>
                  <a:pt x="25560" y="78796"/>
                  <a:pt x="29833" y="83069"/>
                  <a:pt x="35145" y="83069"/>
                </a:cubicBezTo>
                <a:lnTo>
                  <a:pt x="54314" y="83069"/>
                </a:lnTo>
                <a:cubicBezTo>
                  <a:pt x="59626" y="83069"/>
                  <a:pt x="63899" y="78796"/>
                  <a:pt x="63899" y="73484"/>
                </a:cubicBezTo>
                <a:cubicBezTo>
                  <a:pt x="63899" y="68173"/>
                  <a:pt x="59626" y="63899"/>
                  <a:pt x="54314" y="63899"/>
                </a:cubicBezTo>
                <a:lnTo>
                  <a:pt x="35145" y="63899"/>
                </a:lnTo>
                <a:close/>
                <a:moveTo>
                  <a:pt x="63220" y="127799"/>
                </a:moveTo>
                <a:cubicBezTo>
                  <a:pt x="58708" y="127799"/>
                  <a:pt x="54474" y="129836"/>
                  <a:pt x="51679" y="133350"/>
                </a:cubicBezTo>
                <a:lnTo>
                  <a:pt x="27676" y="163343"/>
                </a:lnTo>
                <a:cubicBezTo>
                  <a:pt x="24362" y="167456"/>
                  <a:pt x="25041" y="173527"/>
                  <a:pt x="29154" y="176802"/>
                </a:cubicBezTo>
                <a:cubicBezTo>
                  <a:pt x="33268" y="180076"/>
                  <a:pt x="39338" y="179437"/>
                  <a:pt x="42613" y="175284"/>
                </a:cubicBezTo>
                <a:lnTo>
                  <a:pt x="61423" y="151801"/>
                </a:lnTo>
                <a:lnTo>
                  <a:pt x="67494" y="172049"/>
                </a:lnTo>
                <a:cubicBezTo>
                  <a:pt x="68692" y="176123"/>
                  <a:pt x="72446" y="178878"/>
                  <a:pt x="76679" y="178878"/>
                </a:cubicBezTo>
                <a:lnTo>
                  <a:pt x="118214" y="178878"/>
                </a:lnTo>
                <a:cubicBezTo>
                  <a:pt x="123525" y="178878"/>
                  <a:pt x="127799" y="174605"/>
                  <a:pt x="127799" y="169293"/>
                </a:cubicBezTo>
                <a:cubicBezTo>
                  <a:pt x="127799" y="163982"/>
                  <a:pt x="123525" y="159708"/>
                  <a:pt x="118214" y="159708"/>
                </a:cubicBezTo>
                <a:lnTo>
                  <a:pt x="83828" y="159708"/>
                </a:lnTo>
                <a:lnTo>
                  <a:pt x="77398" y="138302"/>
                </a:lnTo>
                <a:cubicBezTo>
                  <a:pt x="75521" y="132032"/>
                  <a:pt x="69770" y="127759"/>
                  <a:pt x="63220" y="127759"/>
                </a:cubicBezTo>
                <a:close/>
              </a:path>
            </a:pathLst>
          </a:custGeom>
          <a:solidFill>
            <a:srgbClr val="0071E3"/>
          </a:solidFill>
          <a:ln/>
        </p:spPr>
      </p:sp>
      <p:sp>
        <p:nvSpPr>
          <p:cNvPr id="8" name="Text 6"/>
          <p:cNvSpPr/>
          <p:nvPr/>
        </p:nvSpPr>
        <p:spPr>
          <a:xfrm>
            <a:off x="1131445" y="1625602"/>
            <a:ext cx="2002180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2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Patent Foundation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31445" y="1864160"/>
            <a:ext cx="1985140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 8,309,072 B2 | Nov. 13, 2012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583120" y="1574483"/>
            <a:ext cx="1090549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93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Inventor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574600" y="1744881"/>
            <a:ext cx="1099069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Harry H. Zhabilov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83120" y="1949359"/>
            <a:ext cx="1090549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939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Zhabilov Trust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21419" y="2259484"/>
            <a:ext cx="3619260" cy="961047"/>
          </a:xfrm>
          <a:custGeom>
            <a:avLst/>
            <a:gdLst/>
            <a:ahLst/>
            <a:cxnLst/>
            <a:rect l="l" t="t" r="r" b="b"/>
            <a:pathLst>
              <a:path w="3619260" h="961047">
                <a:moveTo>
                  <a:pt x="68157" y="0"/>
                </a:moveTo>
                <a:lnTo>
                  <a:pt x="3551103" y="0"/>
                </a:lnTo>
                <a:cubicBezTo>
                  <a:pt x="3588745" y="0"/>
                  <a:pt x="3619260" y="30515"/>
                  <a:pt x="3619260" y="68157"/>
                </a:cubicBezTo>
                <a:lnTo>
                  <a:pt x="3619260" y="892889"/>
                </a:lnTo>
                <a:cubicBezTo>
                  <a:pt x="3619260" y="930531"/>
                  <a:pt x="3588745" y="961047"/>
                  <a:pt x="3551103" y="961047"/>
                </a:cubicBezTo>
                <a:lnTo>
                  <a:pt x="68157" y="961047"/>
                </a:lnTo>
                <a:cubicBezTo>
                  <a:pt x="30515" y="961047"/>
                  <a:pt x="0" y="930531"/>
                  <a:pt x="0" y="892889"/>
                </a:cubicBezTo>
                <a:lnTo>
                  <a:pt x="0" y="68157"/>
                </a:lnTo>
                <a:cubicBezTo>
                  <a:pt x="0" y="30515"/>
                  <a:pt x="30515" y="0"/>
                  <a:pt x="68157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1145" y="2399209"/>
            <a:ext cx="3399447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Patent Claims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661145" y="2637767"/>
            <a:ext cx="3407966" cy="443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Irreversibly-inactivated pepsinogen fragments for modulating immune function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285731" y="2259484"/>
            <a:ext cx="3619260" cy="961047"/>
          </a:xfrm>
          <a:custGeom>
            <a:avLst/>
            <a:gdLst/>
            <a:ahLst/>
            <a:cxnLst/>
            <a:rect l="l" t="t" r="r" b="b"/>
            <a:pathLst>
              <a:path w="3619260" h="961047">
                <a:moveTo>
                  <a:pt x="68157" y="0"/>
                </a:moveTo>
                <a:lnTo>
                  <a:pt x="3551103" y="0"/>
                </a:lnTo>
                <a:cubicBezTo>
                  <a:pt x="3588745" y="0"/>
                  <a:pt x="3619260" y="30515"/>
                  <a:pt x="3619260" y="68157"/>
                </a:cubicBezTo>
                <a:lnTo>
                  <a:pt x="3619260" y="892889"/>
                </a:lnTo>
                <a:cubicBezTo>
                  <a:pt x="3619260" y="930531"/>
                  <a:pt x="3588745" y="961047"/>
                  <a:pt x="3551103" y="961047"/>
                </a:cubicBezTo>
                <a:lnTo>
                  <a:pt x="68157" y="961047"/>
                </a:lnTo>
                <a:cubicBezTo>
                  <a:pt x="30515" y="961047"/>
                  <a:pt x="0" y="930531"/>
                  <a:pt x="0" y="892889"/>
                </a:cubicBezTo>
                <a:lnTo>
                  <a:pt x="0" y="68157"/>
                </a:lnTo>
                <a:cubicBezTo>
                  <a:pt x="0" y="30515"/>
                  <a:pt x="30515" y="0"/>
                  <a:pt x="68157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25457" y="2399209"/>
            <a:ext cx="3399447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Continuation Patents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4425457" y="2637767"/>
            <a:ext cx="3407966" cy="221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 8,067,531 and US 8,066,982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050149" y="2259484"/>
            <a:ext cx="3619260" cy="961047"/>
          </a:xfrm>
          <a:custGeom>
            <a:avLst/>
            <a:gdLst/>
            <a:ahLst/>
            <a:cxnLst/>
            <a:rect l="l" t="t" r="r" b="b"/>
            <a:pathLst>
              <a:path w="3619260" h="961047">
                <a:moveTo>
                  <a:pt x="68157" y="0"/>
                </a:moveTo>
                <a:lnTo>
                  <a:pt x="3551103" y="0"/>
                </a:lnTo>
                <a:cubicBezTo>
                  <a:pt x="3588745" y="0"/>
                  <a:pt x="3619260" y="30515"/>
                  <a:pt x="3619260" y="68157"/>
                </a:cubicBezTo>
                <a:lnTo>
                  <a:pt x="3619260" y="892889"/>
                </a:lnTo>
                <a:cubicBezTo>
                  <a:pt x="3619260" y="930531"/>
                  <a:pt x="3588745" y="961047"/>
                  <a:pt x="3551103" y="961047"/>
                </a:cubicBezTo>
                <a:lnTo>
                  <a:pt x="68157" y="961047"/>
                </a:lnTo>
                <a:cubicBezTo>
                  <a:pt x="30515" y="961047"/>
                  <a:pt x="0" y="930531"/>
                  <a:pt x="0" y="892889"/>
                </a:cubicBezTo>
                <a:lnTo>
                  <a:pt x="0" y="68157"/>
                </a:lnTo>
                <a:cubicBezTo>
                  <a:pt x="0" y="30515"/>
                  <a:pt x="30515" y="0"/>
                  <a:pt x="68157" y="0"/>
                </a:cubicBezTo>
                <a:close/>
              </a:path>
            </a:pathLst>
          </a:custGeom>
          <a:solidFill>
            <a:srgbClr val="0071E3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9876" y="2399209"/>
            <a:ext cx="3399447" cy="170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Priority Date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89876" y="2637767"/>
            <a:ext cx="3407966" cy="221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Established intellectual property protection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44205" y="3540879"/>
            <a:ext cx="3738539" cy="2085675"/>
          </a:xfrm>
          <a:custGeom>
            <a:avLst/>
            <a:gdLst/>
            <a:ahLst/>
            <a:cxnLst/>
            <a:rect l="l" t="t" r="r" b="b"/>
            <a:pathLst>
              <a:path w="3738539" h="2085675">
                <a:moveTo>
                  <a:pt x="102240" y="0"/>
                </a:moveTo>
                <a:lnTo>
                  <a:pt x="3636299" y="0"/>
                </a:lnTo>
                <a:cubicBezTo>
                  <a:pt x="3692765" y="0"/>
                  <a:pt x="3738539" y="45774"/>
                  <a:pt x="3738539" y="102240"/>
                </a:cubicBezTo>
                <a:lnTo>
                  <a:pt x="3738539" y="1983436"/>
                </a:lnTo>
                <a:cubicBezTo>
                  <a:pt x="3738539" y="2039901"/>
                  <a:pt x="3692765" y="2085675"/>
                  <a:pt x="3636299" y="2085675"/>
                </a:cubicBezTo>
                <a:lnTo>
                  <a:pt x="102240" y="2085675"/>
                </a:lnTo>
                <a:cubicBezTo>
                  <a:pt x="45774" y="2085675"/>
                  <a:pt x="0" y="2039901"/>
                  <a:pt x="0" y="1983436"/>
                </a:cubicBezTo>
                <a:lnTo>
                  <a:pt x="0" y="102240"/>
                </a:lnTo>
                <a:cubicBezTo>
                  <a:pt x="0" y="45812"/>
                  <a:pt x="45812" y="0"/>
                  <a:pt x="10224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8011" y="3714683"/>
            <a:ext cx="408956" cy="408956"/>
          </a:xfrm>
          <a:custGeom>
            <a:avLst/>
            <a:gdLst/>
            <a:ahLst/>
            <a:cxnLst/>
            <a:rect l="l" t="t" r="r" b="b"/>
            <a:pathLst>
              <a:path w="408956" h="408956">
                <a:moveTo>
                  <a:pt x="204478" y="0"/>
                </a:moveTo>
                <a:lnTo>
                  <a:pt x="204478" y="0"/>
                </a:lnTo>
                <a:cubicBezTo>
                  <a:pt x="317332" y="0"/>
                  <a:pt x="408956" y="91624"/>
                  <a:pt x="408956" y="204478"/>
                </a:cubicBezTo>
                <a:lnTo>
                  <a:pt x="408956" y="204478"/>
                </a:lnTo>
                <a:cubicBezTo>
                  <a:pt x="408956" y="317332"/>
                  <a:pt x="317332" y="408956"/>
                  <a:pt x="204478" y="408956"/>
                </a:cubicBezTo>
                <a:lnTo>
                  <a:pt x="204478" y="408956"/>
                </a:lnTo>
                <a:cubicBezTo>
                  <a:pt x="91624" y="408956"/>
                  <a:pt x="0" y="317332"/>
                  <a:pt x="0" y="204478"/>
                </a:cubicBezTo>
                <a:lnTo>
                  <a:pt x="0" y="204478"/>
                </a:lnTo>
                <a:cubicBezTo>
                  <a:pt x="0" y="91624"/>
                  <a:pt x="91624" y="0"/>
                  <a:pt x="204478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4" name="Text 22"/>
          <p:cNvSpPr/>
          <p:nvPr/>
        </p:nvSpPr>
        <p:spPr>
          <a:xfrm>
            <a:off x="475411" y="3714683"/>
            <a:ext cx="494155" cy="408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42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29206" y="3799883"/>
            <a:ext cx="1192788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2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Manufacturing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35051" y="4328974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756569" y="4294895"/>
            <a:ext cx="3152369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Source: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Porcine pepsinogen/pepsin (Sigma P7000)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35051" y="4635691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29" name="Text 27"/>
          <p:cNvSpPr/>
          <p:nvPr/>
        </p:nvSpPr>
        <p:spPr>
          <a:xfrm>
            <a:off x="756569" y="4601612"/>
            <a:ext cx="2274818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Inactivation: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pH 6.2-6.8 (irreversible)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35051" y="4942408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1" name="Text 29"/>
          <p:cNvSpPr/>
          <p:nvPr/>
        </p:nvSpPr>
        <p:spPr>
          <a:xfrm>
            <a:off x="756569" y="4908329"/>
            <a:ext cx="2325937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Quality: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Proteolytic activity eliminated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35051" y="5249125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33" name="Text 31"/>
          <p:cNvSpPr/>
          <p:nvPr/>
        </p:nvSpPr>
        <p:spPr>
          <a:xfrm>
            <a:off x="756569" y="5215046"/>
            <a:ext cx="3041610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Structure: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Immunomodulatory domains preserved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226731" y="3540879"/>
            <a:ext cx="3738539" cy="2085675"/>
          </a:xfrm>
          <a:custGeom>
            <a:avLst/>
            <a:gdLst/>
            <a:ahLst/>
            <a:cxnLst/>
            <a:rect l="l" t="t" r="r" b="b"/>
            <a:pathLst>
              <a:path w="3738539" h="2085675">
                <a:moveTo>
                  <a:pt x="102240" y="0"/>
                </a:moveTo>
                <a:lnTo>
                  <a:pt x="3636299" y="0"/>
                </a:lnTo>
                <a:cubicBezTo>
                  <a:pt x="3692765" y="0"/>
                  <a:pt x="3738539" y="45774"/>
                  <a:pt x="3738539" y="102240"/>
                </a:cubicBezTo>
                <a:lnTo>
                  <a:pt x="3738539" y="1983436"/>
                </a:lnTo>
                <a:cubicBezTo>
                  <a:pt x="3738539" y="2039901"/>
                  <a:pt x="3692765" y="2085675"/>
                  <a:pt x="3636299" y="2085675"/>
                </a:cubicBezTo>
                <a:lnTo>
                  <a:pt x="102240" y="2085675"/>
                </a:lnTo>
                <a:cubicBezTo>
                  <a:pt x="45774" y="2085675"/>
                  <a:pt x="0" y="2039901"/>
                  <a:pt x="0" y="1983436"/>
                </a:cubicBezTo>
                <a:lnTo>
                  <a:pt x="0" y="102240"/>
                </a:lnTo>
                <a:cubicBezTo>
                  <a:pt x="0" y="45812"/>
                  <a:pt x="45812" y="0"/>
                  <a:pt x="10224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400537" y="3714683"/>
            <a:ext cx="408956" cy="408956"/>
          </a:xfrm>
          <a:custGeom>
            <a:avLst/>
            <a:gdLst/>
            <a:ahLst/>
            <a:cxnLst/>
            <a:rect l="l" t="t" r="r" b="b"/>
            <a:pathLst>
              <a:path w="408956" h="408956">
                <a:moveTo>
                  <a:pt x="204478" y="0"/>
                </a:moveTo>
                <a:lnTo>
                  <a:pt x="204478" y="0"/>
                </a:lnTo>
                <a:cubicBezTo>
                  <a:pt x="317332" y="0"/>
                  <a:pt x="408956" y="91624"/>
                  <a:pt x="408956" y="204478"/>
                </a:cubicBezTo>
                <a:lnTo>
                  <a:pt x="408956" y="204478"/>
                </a:lnTo>
                <a:cubicBezTo>
                  <a:pt x="408956" y="317332"/>
                  <a:pt x="317332" y="408956"/>
                  <a:pt x="204478" y="408956"/>
                </a:cubicBezTo>
                <a:lnTo>
                  <a:pt x="204478" y="408956"/>
                </a:lnTo>
                <a:cubicBezTo>
                  <a:pt x="91624" y="408956"/>
                  <a:pt x="0" y="317332"/>
                  <a:pt x="0" y="204478"/>
                </a:cubicBezTo>
                <a:lnTo>
                  <a:pt x="0" y="204478"/>
                </a:lnTo>
                <a:cubicBezTo>
                  <a:pt x="0" y="91624"/>
                  <a:pt x="91624" y="0"/>
                  <a:pt x="204478" y="0"/>
                </a:cubicBezTo>
                <a:close/>
              </a:path>
            </a:pathLst>
          </a:custGeom>
          <a:solidFill>
            <a:srgbClr val="6B4E7C"/>
          </a:solidFill>
          <a:ln/>
        </p:spPr>
      </p:sp>
      <p:sp>
        <p:nvSpPr>
          <p:cNvPr id="36" name="Text 34"/>
          <p:cNvSpPr/>
          <p:nvPr/>
        </p:nvSpPr>
        <p:spPr>
          <a:xfrm>
            <a:off x="4357937" y="3714683"/>
            <a:ext cx="494155" cy="408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42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911732" y="3799883"/>
            <a:ext cx="860512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2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Preclinical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417577" y="4328974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6B4E7C"/>
          </a:solidFill>
          <a:ln/>
        </p:spPr>
      </p:sp>
      <p:sp>
        <p:nvSpPr>
          <p:cNvPr id="39" name="Text 37"/>
          <p:cNvSpPr/>
          <p:nvPr/>
        </p:nvSpPr>
        <p:spPr>
          <a:xfrm>
            <a:off x="4639094" y="4294895"/>
            <a:ext cx="2436696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Binding assays</a:t>
            </a:r>
            <a:r>
              <a:rPr lang="en-US" sz="1073" b="1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: </a:t>
            </a:r>
            <a:r>
              <a:rPr lang="en-US" sz="1073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gp96 affinity confirmed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417577" y="4635691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6B4E7C"/>
          </a:solidFill>
          <a:ln/>
        </p:spPr>
      </p:sp>
      <p:sp>
        <p:nvSpPr>
          <p:cNvPr id="41" name="Text 39"/>
          <p:cNvSpPr/>
          <p:nvPr/>
        </p:nvSpPr>
        <p:spPr>
          <a:xfrm>
            <a:off x="4639094" y="4601612"/>
            <a:ext cx="3024570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DC maturation</a:t>
            </a:r>
            <a:r>
              <a:rPr lang="en-US" sz="1073" b="1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: </a:t>
            </a:r>
            <a:r>
              <a:rPr lang="en-US" sz="1073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MHC II, CD86, CD83 upregulation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417577" y="4942408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6B4E7C"/>
          </a:solidFill>
          <a:ln/>
        </p:spPr>
      </p:sp>
      <p:sp>
        <p:nvSpPr>
          <p:cNvPr id="43" name="Text 41"/>
          <p:cNvSpPr/>
          <p:nvPr/>
        </p:nvSpPr>
        <p:spPr>
          <a:xfrm>
            <a:off x="4639094" y="4908329"/>
            <a:ext cx="2419656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Cytokine profile: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073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IL-12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, TNF-α induction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4417577" y="5249125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6B4E7C"/>
          </a:solidFill>
          <a:ln/>
        </p:spPr>
      </p:sp>
      <p:sp>
        <p:nvSpPr>
          <p:cNvPr id="45" name="Text 43"/>
          <p:cNvSpPr/>
          <p:nvPr/>
        </p:nvSpPr>
        <p:spPr>
          <a:xfrm>
            <a:off x="4639094" y="5215046"/>
            <a:ext cx="1993660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T-cell polarization: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1073" dirty="0" smtClean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Th1 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response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109256" y="3540879"/>
            <a:ext cx="3738539" cy="2085675"/>
          </a:xfrm>
          <a:custGeom>
            <a:avLst/>
            <a:gdLst/>
            <a:ahLst/>
            <a:cxnLst/>
            <a:rect l="l" t="t" r="r" b="b"/>
            <a:pathLst>
              <a:path w="3738539" h="2085675">
                <a:moveTo>
                  <a:pt x="102240" y="0"/>
                </a:moveTo>
                <a:lnTo>
                  <a:pt x="3636299" y="0"/>
                </a:lnTo>
                <a:cubicBezTo>
                  <a:pt x="3692765" y="0"/>
                  <a:pt x="3738539" y="45774"/>
                  <a:pt x="3738539" y="102240"/>
                </a:cubicBezTo>
                <a:lnTo>
                  <a:pt x="3738539" y="1983436"/>
                </a:lnTo>
                <a:cubicBezTo>
                  <a:pt x="3738539" y="2039901"/>
                  <a:pt x="3692765" y="2085675"/>
                  <a:pt x="3636299" y="2085675"/>
                </a:cubicBezTo>
                <a:lnTo>
                  <a:pt x="102240" y="2085675"/>
                </a:lnTo>
                <a:cubicBezTo>
                  <a:pt x="45774" y="2085675"/>
                  <a:pt x="0" y="2039901"/>
                  <a:pt x="0" y="1983436"/>
                </a:cubicBezTo>
                <a:lnTo>
                  <a:pt x="0" y="102240"/>
                </a:lnTo>
                <a:cubicBezTo>
                  <a:pt x="0" y="45812"/>
                  <a:pt x="45812" y="0"/>
                  <a:pt x="102240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rgbClr val="E5E5E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83063" y="3714683"/>
            <a:ext cx="408956" cy="408956"/>
          </a:xfrm>
          <a:custGeom>
            <a:avLst/>
            <a:gdLst/>
            <a:ahLst/>
            <a:cxnLst/>
            <a:rect l="l" t="t" r="r" b="b"/>
            <a:pathLst>
              <a:path w="408956" h="408956">
                <a:moveTo>
                  <a:pt x="204478" y="0"/>
                </a:moveTo>
                <a:lnTo>
                  <a:pt x="204478" y="0"/>
                </a:lnTo>
                <a:cubicBezTo>
                  <a:pt x="317332" y="0"/>
                  <a:pt x="408956" y="91624"/>
                  <a:pt x="408956" y="204478"/>
                </a:cubicBezTo>
                <a:lnTo>
                  <a:pt x="408956" y="204478"/>
                </a:lnTo>
                <a:cubicBezTo>
                  <a:pt x="408956" y="317332"/>
                  <a:pt x="317332" y="408956"/>
                  <a:pt x="204478" y="408956"/>
                </a:cubicBezTo>
                <a:lnTo>
                  <a:pt x="204478" y="408956"/>
                </a:lnTo>
                <a:cubicBezTo>
                  <a:pt x="91624" y="408956"/>
                  <a:pt x="0" y="317332"/>
                  <a:pt x="0" y="204478"/>
                </a:cubicBezTo>
                <a:lnTo>
                  <a:pt x="0" y="204478"/>
                </a:lnTo>
                <a:cubicBezTo>
                  <a:pt x="0" y="91624"/>
                  <a:pt x="91624" y="0"/>
                  <a:pt x="204478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48" name="Text 46"/>
          <p:cNvSpPr/>
          <p:nvPr/>
        </p:nvSpPr>
        <p:spPr>
          <a:xfrm>
            <a:off x="8240463" y="3714683"/>
            <a:ext cx="494155" cy="408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42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794258" y="3799883"/>
            <a:ext cx="638994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2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Clinical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300102" y="4328974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51" name="Text 49"/>
          <p:cNvSpPr/>
          <p:nvPr/>
        </p:nvSpPr>
        <p:spPr>
          <a:xfrm>
            <a:off x="8521620" y="4294895"/>
            <a:ext cx="2675254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Oncology: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Pancreatic carcinoma case study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300102" y="4635691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53" name="Text 51"/>
          <p:cNvSpPr/>
          <p:nvPr/>
        </p:nvSpPr>
        <p:spPr>
          <a:xfrm>
            <a:off x="8521620" y="4601612"/>
            <a:ext cx="2402616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Tumor response: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CA19-9 normalization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300102" y="4942408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55" name="Text 53"/>
          <p:cNvSpPr/>
          <p:nvPr/>
        </p:nvSpPr>
        <p:spPr>
          <a:xfrm>
            <a:off x="8521620" y="4908329"/>
            <a:ext cx="2615614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HIV markers: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Immunological reconstitution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300102" y="5249125"/>
            <a:ext cx="136319" cy="136319"/>
          </a:xfrm>
          <a:custGeom>
            <a:avLst/>
            <a:gdLst/>
            <a:ahLst/>
            <a:cxnLst/>
            <a:rect l="l" t="t" r="r" b="b"/>
            <a:pathLst>
              <a:path w="136319" h="136319">
                <a:moveTo>
                  <a:pt x="68159" y="136319"/>
                </a:moveTo>
                <a:cubicBezTo>
                  <a:pt x="105777" y="136319"/>
                  <a:pt x="136319" y="105777"/>
                  <a:pt x="136319" y="68159"/>
                </a:cubicBezTo>
                <a:cubicBezTo>
                  <a:pt x="136319" y="30541"/>
                  <a:pt x="105777" y="0"/>
                  <a:pt x="68159" y="0"/>
                </a:cubicBezTo>
                <a:cubicBezTo>
                  <a:pt x="30541" y="0"/>
                  <a:pt x="0" y="30541"/>
                  <a:pt x="0" y="68159"/>
                </a:cubicBezTo>
                <a:cubicBezTo>
                  <a:pt x="0" y="105777"/>
                  <a:pt x="30541" y="136319"/>
                  <a:pt x="68159" y="136319"/>
                </a:cubicBezTo>
                <a:close/>
                <a:moveTo>
                  <a:pt x="90631" y="56631"/>
                </a:moveTo>
                <a:lnTo>
                  <a:pt x="69331" y="90710"/>
                </a:lnTo>
                <a:cubicBezTo>
                  <a:pt x="68213" y="92494"/>
                  <a:pt x="66296" y="93613"/>
                  <a:pt x="64192" y="93719"/>
                </a:cubicBezTo>
                <a:cubicBezTo>
                  <a:pt x="62089" y="93826"/>
                  <a:pt x="60065" y="92867"/>
                  <a:pt x="58814" y="91163"/>
                </a:cubicBezTo>
                <a:lnTo>
                  <a:pt x="46034" y="74123"/>
                </a:lnTo>
                <a:cubicBezTo>
                  <a:pt x="43904" y="71301"/>
                  <a:pt x="44490" y="67307"/>
                  <a:pt x="47312" y="65177"/>
                </a:cubicBezTo>
                <a:cubicBezTo>
                  <a:pt x="50134" y="63047"/>
                  <a:pt x="54128" y="63633"/>
                  <a:pt x="56258" y="66455"/>
                </a:cubicBezTo>
                <a:lnTo>
                  <a:pt x="63447" y="76040"/>
                </a:lnTo>
                <a:lnTo>
                  <a:pt x="79794" y="49868"/>
                </a:lnTo>
                <a:cubicBezTo>
                  <a:pt x="81658" y="46886"/>
                  <a:pt x="85599" y="45954"/>
                  <a:pt x="88607" y="47845"/>
                </a:cubicBezTo>
                <a:cubicBezTo>
                  <a:pt x="91616" y="49735"/>
                  <a:pt x="92521" y="53649"/>
                  <a:pt x="90631" y="56657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57" name="Text 55"/>
          <p:cNvSpPr/>
          <p:nvPr/>
        </p:nvSpPr>
        <p:spPr>
          <a:xfrm>
            <a:off x="8521620" y="5215046"/>
            <a:ext cx="1661384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Viral load:</a:t>
            </a:r>
            <a:r>
              <a:rPr lang="en-US" sz="1073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1-2 log decrease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40797" y="5768091"/>
            <a:ext cx="11510407" cy="749753"/>
          </a:xfrm>
          <a:custGeom>
            <a:avLst/>
            <a:gdLst/>
            <a:ahLst/>
            <a:cxnLst/>
            <a:rect l="l" t="t" r="r" b="b"/>
            <a:pathLst>
              <a:path w="11510407" h="749753">
                <a:moveTo>
                  <a:pt x="102236" y="0"/>
                </a:moveTo>
                <a:lnTo>
                  <a:pt x="11408170" y="0"/>
                </a:lnTo>
                <a:cubicBezTo>
                  <a:pt x="11464634" y="0"/>
                  <a:pt x="11510407" y="45773"/>
                  <a:pt x="11510407" y="102236"/>
                </a:cubicBezTo>
                <a:lnTo>
                  <a:pt x="11510407" y="647516"/>
                </a:lnTo>
                <a:cubicBezTo>
                  <a:pt x="11510407" y="703942"/>
                  <a:pt x="11464596" y="749753"/>
                  <a:pt x="11408170" y="749753"/>
                </a:cubicBezTo>
                <a:lnTo>
                  <a:pt x="102236" y="749753"/>
                </a:lnTo>
                <a:cubicBezTo>
                  <a:pt x="45773" y="749753"/>
                  <a:pt x="0" y="703980"/>
                  <a:pt x="0" y="647516"/>
                </a:cubicBezTo>
                <a:lnTo>
                  <a:pt x="0" y="102236"/>
                </a:lnTo>
                <a:cubicBezTo>
                  <a:pt x="0" y="45811"/>
                  <a:pt x="45811" y="0"/>
                  <a:pt x="102236" y="0"/>
                </a:cubicBezTo>
                <a:close/>
              </a:path>
            </a:pathLst>
          </a:custGeom>
          <a:gradFill flip="none" rotWithShape="1">
            <a:gsLst>
              <a:gs pos="0">
                <a:srgbClr val="0071E3"/>
              </a:gs>
              <a:gs pos="100000">
                <a:srgbClr val="6B4E7C"/>
              </a:gs>
            </a:gsLst>
            <a:lin ang="0" scaled="1"/>
          </a:gradFill>
          <a:ln/>
        </p:spPr>
      </p:sp>
      <p:sp>
        <p:nvSpPr>
          <p:cNvPr id="59" name="Shape 57"/>
          <p:cNvSpPr/>
          <p:nvPr/>
        </p:nvSpPr>
        <p:spPr>
          <a:xfrm>
            <a:off x="511195" y="6015061"/>
            <a:ext cx="255597" cy="255597"/>
          </a:xfrm>
          <a:custGeom>
            <a:avLst/>
            <a:gdLst/>
            <a:ahLst/>
            <a:cxnLst/>
            <a:rect l="l" t="t" r="r" b="b"/>
            <a:pathLst>
              <a:path w="255597" h="255597">
                <a:moveTo>
                  <a:pt x="235279" y="3345"/>
                </a:moveTo>
                <a:cubicBezTo>
                  <a:pt x="238474" y="300"/>
                  <a:pt x="243117" y="-799"/>
                  <a:pt x="247410" y="599"/>
                </a:cubicBezTo>
                <a:cubicBezTo>
                  <a:pt x="252303" y="2246"/>
                  <a:pt x="255597" y="6839"/>
                  <a:pt x="255597" y="11981"/>
                </a:cubicBezTo>
                <a:lnTo>
                  <a:pt x="255597" y="105284"/>
                </a:lnTo>
                <a:cubicBezTo>
                  <a:pt x="255597" y="170781"/>
                  <a:pt x="201632" y="223648"/>
                  <a:pt x="136385" y="223648"/>
                </a:cubicBezTo>
                <a:cubicBezTo>
                  <a:pt x="97946" y="223648"/>
                  <a:pt x="64798" y="198937"/>
                  <a:pt x="52767" y="164391"/>
                </a:cubicBezTo>
                <a:cubicBezTo>
                  <a:pt x="35095" y="179767"/>
                  <a:pt x="23962" y="202381"/>
                  <a:pt x="23962" y="227642"/>
                </a:cubicBezTo>
                <a:cubicBezTo>
                  <a:pt x="23962" y="234281"/>
                  <a:pt x="18621" y="239623"/>
                  <a:pt x="11981" y="239623"/>
                </a:cubicBezTo>
                <a:cubicBezTo>
                  <a:pt x="5342" y="239623"/>
                  <a:pt x="0" y="234281"/>
                  <a:pt x="0" y="227642"/>
                </a:cubicBezTo>
                <a:cubicBezTo>
                  <a:pt x="0" y="190250"/>
                  <a:pt x="19070" y="157302"/>
                  <a:pt x="47974" y="137933"/>
                </a:cubicBezTo>
                <a:cubicBezTo>
                  <a:pt x="65597" y="126151"/>
                  <a:pt x="86614" y="119811"/>
                  <a:pt x="107830" y="119811"/>
                </a:cubicBezTo>
                <a:lnTo>
                  <a:pt x="147767" y="119811"/>
                </a:lnTo>
                <a:cubicBezTo>
                  <a:pt x="154407" y="119811"/>
                  <a:pt x="159748" y="114470"/>
                  <a:pt x="159748" y="107830"/>
                </a:cubicBezTo>
                <a:cubicBezTo>
                  <a:pt x="159748" y="101191"/>
                  <a:pt x="154407" y="95849"/>
                  <a:pt x="147767" y="95849"/>
                </a:cubicBezTo>
                <a:lnTo>
                  <a:pt x="107830" y="95849"/>
                </a:lnTo>
                <a:cubicBezTo>
                  <a:pt x="88011" y="95849"/>
                  <a:pt x="69241" y="100242"/>
                  <a:pt x="52417" y="108080"/>
                </a:cubicBezTo>
                <a:cubicBezTo>
                  <a:pt x="64049" y="73135"/>
                  <a:pt x="96947" y="47925"/>
                  <a:pt x="135786" y="47925"/>
                </a:cubicBezTo>
                <a:cubicBezTo>
                  <a:pt x="168934" y="47925"/>
                  <a:pt x="193595" y="36892"/>
                  <a:pt x="210019" y="25959"/>
                </a:cubicBezTo>
                <a:cubicBezTo>
                  <a:pt x="219604" y="19569"/>
                  <a:pt x="227741" y="11931"/>
                  <a:pt x="235329" y="334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932931" y="5921342"/>
            <a:ext cx="4064000" cy="238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Natural Product Advantage</a:t>
            </a:r>
            <a:endParaRPr lang="en-US" sz="2000" dirty="0"/>
          </a:p>
        </p:txBody>
      </p:sp>
      <p:sp>
        <p:nvSpPr>
          <p:cNvPr id="61" name="Text 59"/>
          <p:cNvSpPr/>
          <p:nvPr/>
        </p:nvSpPr>
        <p:spPr>
          <a:xfrm>
            <a:off x="932931" y="6159899"/>
            <a:ext cx="4055480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3" dirty="0">
                <a:solidFill>
                  <a:srgbClr val="FFFFFF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Porcine-derived • Irreversibly inactivated • No synthetic complexity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9859992" y="5904410"/>
            <a:ext cx="1857342" cy="272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61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9894072" y="6176939"/>
            <a:ext cx="1823262" cy="2044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073" dirty="0">
                <a:solidFill>
                  <a:srgbClr val="FFFFFF">
                    <a:alpha val="9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Universal immunomodulation</a:t>
            </a:r>
            <a:endParaRPr lang="en-US" sz="16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525" y="209302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3.ftcdn.net/c4ea666a4b22c400e2b7063201a46ab6ecbf51b5.jpg"/>
          <p:cNvPicPr>
            <a:picLocks noChangeAspect="1"/>
          </p:cNvPicPr>
          <p:nvPr/>
        </p:nvPicPr>
        <p:blipFill>
          <a:blip r:embed="rId3">
            <a:alphaModFix amt="3000"/>
          </a:blip>
          <a:srcRect l="18000" r="1800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81000" y="381000"/>
            <a:ext cx="1866900" cy="381000"/>
          </a:xfrm>
          <a:custGeom>
            <a:avLst/>
            <a:gdLst/>
            <a:ahLst/>
            <a:cxnLst/>
            <a:rect l="l" t="t" r="r" b="b"/>
            <a:pathLst>
              <a:path w="1866900" h="381000">
                <a:moveTo>
                  <a:pt x="190500" y="0"/>
                </a:moveTo>
                <a:lnTo>
                  <a:pt x="1676400" y="0"/>
                </a:lnTo>
                <a:cubicBezTo>
                  <a:pt x="1781540" y="0"/>
                  <a:pt x="1866900" y="85360"/>
                  <a:pt x="1866900" y="190500"/>
                </a:cubicBezTo>
                <a:lnTo>
                  <a:pt x="1866900" y="190500"/>
                </a:lnTo>
                <a:cubicBezTo>
                  <a:pt x="1866900" y="295640"/>
                  <a:pt x="1781540" y="381000"/>
                  <a:pt x="16764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</p:sp>
      <p:sp>
        <p:nvSpPr>
          <p:cNvPr id="5" name="Text 2"/>
          <p:cNvSpPr/>
          <p:nvPr/>
        </p:nvSpPr>
        <p:spPr>
          <a:xfrm>
            <a:off x="533400" y="480064"/>
            <a:ext cx="162544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chemeClr val="bg2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PLATFORM POTENTIAL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81000" y="990600"/>
            <a:ext cx="88201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Universal </a:t>
            </a:r>
            <a:r>
              <a:rPr lang="en-US" sz="4500" b="1" dirty="0">
                <a:solidFill>
                  <a:srgbClr val="6B4E7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Immunomodulation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1933575"/>
            <a:ext cx="8648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latin typeface="Liter" pitchFamily="34" charset="0"/>
                <a:ea typeface="Liter" pitchFamily="34" charset="-122"/>
                <a:cs typeface="Liter" pitchFamily="34" charset="-120"/>
              </a:rPr>
              <a:t>Enzomune represents a paradigm shift from exogenous antigen design to leveraging endogenous danger signaling through gp96 as a universal adapter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4810" y="2985135"/>
            <a:ext cx="4141470" cy="1703070"/>
          </a:xfrm>
          <a:custGeom>
            <a:avLst/>
            <a:gdLst/>
            <a:ahLst/>
            <a:cxnLst/>
            <a:rect l="l" t="t" r="r" b="b"/>
            <a:pathLst>
              <a:path w="4141470" h="1703070">
                <a:moveTo>
                  <a:pt x="114293" y="0"/>
                </a:moveTo>
                <a:lnTo>
                  <a:pt x="4027177" y="0"/>
                </a:lnTo>
                <a:cubicBezTo>
                  <a:pt x="4090299" y="0"/>
                  <a:pt x="4141470" y="51171"/>
                  <a:pt x="4141470" y="114293"/>
                </a:cubicBezTo>
                <a:lnTo>
                  <a:pt x="4141470" y="1588777"/>
                </a:lnTo>
                <a:cubicBezTo>
                  <a:pt x="4141470" y="1651899"/>
                  <a:pt x="4090299" y="1703070"/>
                  <a:pt x="4027177" y="1703070"/>
                </a:cubicBezTo>
                <a:lnTo>
                  <a:pt x="114293" y="1703070"/>
                </a:lnTo>
                <a:cubicBezTo>
                  <a:pt x="51171" y="1703070"/>
                  <a:pt x="0" y="1651899"/>
                  <a:pt x="0" y="1588777"/>
                </a:cubicBezTo>
                <a:lnTo>
                  <a:pt x="0" y="114293"/>
                </a:lnTo>
                <a:cubicBezTo>
                  <a:pt x="0" y="51213"/>
                  <a:pt x="51213" y="0"/>
                  <a:pt x="114293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17220" y="321754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0" name="Shape 7"/>
          <p:cNvSpPr/>
          <p:nvPr/>
        </p:nvSpPr>
        <p:spPr>
          <a:xfrm>
            <a:off x="741045" y="3331843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47774" y="-7858"/>
                </a:moveTo>
                <a:cubicBezTo>
                  <a:pt x="50542" y="-10180"/>
                  <a:pt x="54620" y="-10091"/>
                  <a:pt x="57269" y="-7590"/>
                </a:cubicBezTo>
                <a:cubicBezTo>
                  <a:pt x="60930" y="-4137"/>
                  <a:pt x="64204" y="-327"/>
                  <a:pt x="67360" y="3542"/>
                </a:cubicBezTo>
                <a:cubicBezTo>
                  <a:pt x="71378" y="8453"/>
                  <a:pt x="76200" y="14942"/>
                  <a:pt x="80843" y="22652"/>
                </a:cubicBezTo>
                <a:cubicBezTo>
                  <a:pt x="82391" y="20628"/>
                  <a:pt x="83820" y="18842"/>
                  <a:pt x="85070" y="17324"/>
                </a:cubicBezTo>
                <a:cubicBezTo>
                  <a:pt x="85398" y="16937"/>
                  <a:pt x="85725" y="16520"/>
                  <a:pt x="86052" y="16103"/>
                </a:cubicBezTo>
                <a:cubicBezTo>
                  <a:pt x="88404" y="13186"/>
                  <a:pt x="91321" y="9525"/>
                  <a:pt x="95220" y="9525"/>
                </a:cubicBezTo>
                <a:cubicBezTo>
                  <a:pt x="99209" y="9525"/>
                  <a:pt x="102007" y="13067"/>
                  <a:pt x="104388" y="16103"/>
                </a:cubicBezTo>
                <a:cubicBezTo>
                  <a:pt x="104775" y="16609"/>
                  <a:pt x="105162" y="17085"/>
                  <a:pt x="105549" y="17532"/>
                </a:cubicBezTo>
                <a:cubicBezTo>
                  <a:pt x="108615" y="21223"/>
                  <a:pt x="112693" y="26551"/>
                  <a:pt x="116771" y="33129"/>
                </a:cubicBezTo>
                <a:cubicBezTo>
                  <a:pt x="124867" y="46196"/>
                  <a:pt x="133320" y="64800"/>
                  <a:pt x="133320" y="85695"/>
                </a:cubicBezTo>
                <a:cubicBezTo>
                  <a:pt x="133320" y="122515"/>
                  <a:pt x="103465" y="152370"/>
                  <a:pt x="66645" y="152370"/>
                </a:cubicBezTo>
                <a:cubicBezTo>
                  <a:pt x="29825" y="152370"/>
                  <a:pt x="0" y="122545"/>
                  <a:pt x="0" y="85725"/>
                </a:cubicBezTo>
                <a:cubicBezTo>
                  <a:pt x="0" y="58609"/>
                  <a:pt x="12234" y="35123"/>
                  <a:pt x="23961" y="18752"/>
                </a:cubicBezTo>
                <a:cubicBezTo>
                  <a:pt x="29885" y="10507"/>
                  <a:pt x="35778" y="3899"/>
                  <a:pt x="40213" y="-625"/>
                </a:cubicBezTo>
                <a:cubicBezTo>
                  <a:pt x="42654" y="-3125"/>
                  <a:pt x="45125" y="-5596"/>
                  <a:pt x="47804" y="-7828"/>
                </a:cubicBezTo>
                <a:close/>
                <a:moveTo>
                  <a:pt x="67181" y="123825"/>
                </a:moveTo>
                <a:cubicBezTo>
                  <a:pt x="74712" y="123825"/>
                  <a:pt x="81379" y="121741"/>
                  <a:pt x="87660" y="117574"/>
                </a:cubicBezTo>
                <a:cubicBezTo>
                  <a:pt x="100191" y="108823"/>
                  <a:pt x="103555" y="91321"/>
                  <a:pt x="96024" y="77569"/>
                </a:cubicBezTo>
                <a:cubicBezTo>
                  <a:pt x="94684" y="74890"/>
                  <a:pt x="91261" y="74712"/>
                  <a:pt x="89327" y="76974"/>
                </a:cubicBezTo>
                <a:lnTo>
                  <a:pt x="81826" y="85695"/>
                </a:lnTo>
                <a:cubicBezTo>
                  <a:pt x="79861" y="87957"/>
                  <a:pt x="76319" y="87898"/>
                  <a:pt x="74474" y="85546"/>
                </a:cubicBezTo>
                <a:cubicBezTo>
                  <a:pt x="69324" y="78968"/>
                  <a:pt x="59859" y="66973"/>
                  <a:pt x="55037" y="60841"/>
                </a:cubicBezTo>
                <a:cubicBezTo>
                  <a:pt x="53429" y="58787"/>
                  <a:pt x="50512" y="58460"/>
                  <a:pt x="48637" y="60275"/>
                </a:cubicBezTo>
                <a:cubicBezTo>
                  <a:pt x="43190" y="65574"/>
                  <a:pt x="33308" y="77182"/>
                  <a:pt x="33308" y="91321"/>
                </a:cubicBezTo>
                <a:cubicBezTo>
                  <a:pt x="33308" y="111740"/>
                  <a:pt x="48369" y="123825"/>
                  <a:pt x="67151" y="123825"/>
                </a:cubicBezTo>
                <a:close/>
              </a:path>
            </a:pathLst>
          </a:custGeom>
          <a:solidFill>
            <a:srgbClr val="1E3A5F"/>
          </a:solidFill>
          <a:ln/>
        </p:spPr>
      </p:sp>
      <p:sp>
        <p:nvSpPr>
          <p:cNvPr id="11" name="Text 8"/>
          <p:cNvSpPr/>
          <p:nvPr/>
        </p:nvSpPr>
        <p:spPr>
          <a:xfrm>
            <a:off x="1112520" y="3274693"/>
            <a:ext cx="131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Active Priming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17220" y="3712843"/>
            <a:ext cx="37528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Converts "cold" to "hot" tumors through DC maturation and Th1 polarization, fundamentally different from checkpoint disinhibition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66310" y="2985135"/>
            <a:ext cx="4141470" cy="1703070"/>
          </a:xfrm>
          <a:custGeom>
            <a:avLst/>
            <a:gdLst/>
            <a:ahLst/>
            <a:cxnLst/>
            <a:rect l="l" t="t" r="r" b="b"/>
            <a:pathLst>
              <a:path w="4141470" h="1703070">
                <a:moveTo>
                  <a:pt x="114293" y="0"/>
                </a:moveTo>
                <a:lnTo>
                  <a:pt x="4027177" y="0"/>
                </a:lnTo>
                <a:cubicBezTo>
                  <a:pt x="4090299" y="0"/>
                  <a:pt x="4141470" y="51171"/>
                  <a:pt x="4141470" y="114293"/>
                </a:cubicBezTo>
                <a:lnTo>
                  <a:pt x="4141470" y="1588777"/>
                </a:lnTo>
                <a:cubicBezTo>
                  <a:pt x="4141470" y="1651899"/>
                  <a:pt x="4090299" y="1703070"/>
                  <a:pt x="4027177" y="1703070"/>
                </a:cubicBezTo>
                <a:lnTo>
                  <a:pt x="114293" y="1703070"/>
                </a:lnTo>
                <a:cubicBezTo>
                  <a:pt x="51171" y="1703070"/>
                  <a:pt x="0" y="1651899"/>
                  <a:pt x="0" y="1588777"/>
                </a:cubicBezTo>
                <a:lnTo>
                  <a:pt x="0" y="114293"/>
                </a:lnTo>
                <a:cubicBezTo>
                  <a:pt x="0" y="51213"/>
                  <a:pt x="51213" y="0"/>
                  <a:pt x="114293" y="0"/>
                </a:cubicBezTo>
                <a:close/>
              </a:path>
            </a:pathLst>
          </a:custGeom>
          <a:solidFill>
            <a:srgbClr val="FFFFFF"/>
          </a:solidFill>
          <a:ln w="10160">
            <a:solidFill>
              <a:schemeClr val="tx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8720" y="321754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15" name="Shape 12"/>
          <p:cNvSpPr/>
          <p:nvPr/>
        </p:nvSpPr>
        <p:spPr>
          <a:xfrm>
            <a:off x="5113020" y="333184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8B2635"/>
          </a:solidFill>
          <a:ln/>
        </p:spPr>
      </p:sp>
      <p:sp>
        <p:nvSpPr>
          <p:cNvPr id="16" name="Text 13"/>
          <p:cNvSpPr/>
          <p:nvPr/>
        </p:nvSpPr>
        <p:spPr>
          <a:xfrm>
            <a:off x="5494020" y="3274693"/>
            <a:ext cx="149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D1D1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Dual Mechanism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998720" y="3712843"/>
            <a:ext cx="37528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Single molecular scaffold enables both </a:t>
            </a:r>
            <a:r>
              <a:rPr lang="en-US" sz="1200" dirty="0" smtClean="0">
                <a:latin typeface="Liter" pitchFamily="34" charset="0"/>
                <a:ea typeface="Liter" pitchFamily="34" charset="-122"/>
                <a:cs typeface="Liter" pitchFamily="34" charset="-120"/>
              </a:rPr>
              <a:t>oncology/ Immune Activation  </a:t>
            </a:r>
            <a:r>
              <a:rPr lang="en-US" sz="1200" dirty="0">
                <a:latin typeface="Liter" pitchFamily="34" charset="0"/>
                <a:ea typeface="Liter" pitchFamily="34" charset="-122"/>
                <a:cs typeface="Liter" pitchFamily="34" charset="-120"/>
              </a:rPr>
              <a:t>and infectious disease applications with distinct but complementary pathways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81000" y="4996821"/>
            <a:ext cx="8534400" cy="1028700"/>
          </a:xfrm>
          <a:custGeom>
            <a:avLst/>
            <a:gdLst/>
            <a:ahLst/>
            <a:cxnLst/>
            <a:rect l="l" t="t" r="r" b="b"/>
            <a:pathLst>
              <a:path w="8534400" h="1028700">
                <a:moveTo>
                  <a:pt x="114299" y="0"/>
                </a:moveTo>
                <a:lnTo>
                  <a:pt x="8420101" y="0"/>
                </a:lnTo>
                <a:cubicBezTo>
                  <a:pt x="8483227" y="0"/>
                  <a:pt x="8534400" y="51173"/>
                  <a:pt x="8534400" y="114299"/>
                </a:cubicBezTo>
                <a:lnTo>
                  <a:pt x="8534400" y="914401"/>
                </a:lnTo>
                <a:cubicBezTo>
                  <a:pt x="8534400" y="977527"/>
                  <a:pt x="8483227" y="1028700"/>
                  <a:pt x="8420101" y="1028700"/>
                </a:cubicBezTo>
                <a:lnTo>
                  <a:pt x="114299" y="1028700"/>
                </a:lnTo>
                <a:cubicBezTo>
                  <a:pt x="51173" y="1028700"/>
                  <a:pt x="0" y="977527"/>
                  <a:pt x="0" y="91440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gradFill flip="none" rotWithShape="1">
            <a:gsLst>
              <a:gs pos="0">
                <a:srgbClr val="0071E3"/>
              </a:gs>
              <a:gs pos="100000">
                <a:srgbClr val="6B4E7C"/>
              </a:gs>
            </a:gsLst>
            <a:lin ang="0" scaled="1"/>
          </a:gradFill>
          <a:ln/>
        </p:spPr>
      </p:sp>
      <p:sp>
        <p:nvSpPr>
          <p:cNvPr id="19" name="Text 16"/>
          <p:cNvSpPr/>
          <p:nvPr/>
        </p:nvSpPr>
        <p:spPr>
          <a:xfrm>
            <a:off x="609600" y="5225421"/>
            <a:ext cx="4429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Applications Spanning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57225" y="558737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87474" y="0"/>
                </a:moveTo>
                <a:cubicBezTo>
                  <a:pt x="99901" y="0"/>
                  <a:pt x="111472" y="6474"/>
                  <a:pt x="117946" y="17078"/>
                </a:cubicBezTo>
                <a:cubicBezTo>
                  <a:pt x="118393" y="17822"/>
                  <a:pt x="122783" y="25003"/>
                  <a:pt x="131080" y="38584"/>
                </a:cubicBezTo>
                <a:cubicBezTo>
                  <a:pt x="138931" y="51420"/>
                  <a:pt x="137889" y="67791"/>
                  <a:pt x="128476" y="79511"/>
                </a:cubicBezTo>
                <a:lnTo>
                  <a:pt x="103547" y="110765"/>
                </a:lnTo>
                <a:lnTo>
                  <a:pt x="135620" y="151061"/>
                </a:lnTo>
                <a:cubicBezTo>
                  <a:pt x="137666" y="153628"/>
                  <a:pt x="137257" y="157349"/>
                  <a:pt x="134689" y="159432"/>
                </a:cubicBezTo>
                <a:lnTo>
                  <a:pt x="104924" y="183245"/>
                </a:lnTo>
                <a:cubicBezTo>
                  <a:pt x="102357" y="185291"/>
                  <a:pt x="98599" y="184882"/>
                  <a:pt x="96552" y="182314"/>
                </a:cubicBezTo>
                <a:lnTo>
                  <a:pt x="14362" y="79549"/>
                </a:lnTo>
                <a:cubicBezTo>
                  <a:pt x="4949" y="67828"/>
                  <a:pt x="3907" y="51457"/>
                  <a:pt x="11757" y="38621"/>
                </a:cubicBezTo>
                <a:cubicBezTo>
                  <a:pt x="20092" y="25003"/>
                  <a:pt x="24445" y="17822"/>
                  <a:pt x="24929" y="17078"/>
                </a:cubicBezTo>
                <a:cubicBezTo>
                  <a:pt x="31403" y="6474"/>
                  <a:pt x="42937" y="0"/>
                  <a:pt x="55401" y="0"/>
                </a:cubicBezTo>
                <a:lnTo>
                  <a:pt x="87511" y="0"/>
                </a:lnTo>
                <a:close/>
                <a:moveTo>
                  <a:pt x="71438" y="70396"/>
                </a:moveTo>
                <a:lnTo>
                  <a:pt x="89520" y="47625"/>
                </a:lnTo>
                <a:lnTo>
                  <a:pt x="53318" y="47625"/>
                </a:lnTo>
                <a:lnTo>
                  <a:pt x="71400" y="70396"/>
                </a:lnTo>
                <a:close/>
                <a:moveTo>
                  <a:pt x="27905" y="125090"/>
                </a:moveTo>
                <a:lnTo>
                  <a:pt x="59978" y="165199"/>
                </a:lnTo>
                <a:lnTo>
                  <a:pt x="46286" y="182314"/>
                </a:lnTo>
                <a:cubicBezTo>
                  <a:pt x="44239" y="184882"/>
                  <a:pt x="40481" y="185291"/>
                  <a:pt x="37914" y="183245"/>
                </a:cubicBezTo>
                <a:lnTo>
                  <a:pt x="8148" y="159432"/>
                </a:lnTo>
                <a:cubicBezTo>
                  <a:pt x="5581" y="157386"/>
                  <a:pt x="5172" y="153628"/>
                  <a:pt x="7218" y="151061"/>
                </a:cubicBezTo>
                <a:lnTo>
                  <a:pt x="27905" y="12509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8"/>
          <p:cNvSpPr/>
          <p:nvPr/>
        </p:nvSpPr>
        <p:spPr>
          <a:xfrm>
            <a:off x="923925" y="5568321"/>
            <a:ext cx="723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Oncology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1824514" y="558737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0133" y="14883"/>
                </a:moveTo>
                <a:cubicBezTo>
                  <a:pt x="110133" y="6660"/>
                  <a:pt x="103473" y="0"/>
                  <a:pt x="95250" y="0"/>
                </a:cubicBezTo>
                <a:cubicBezTo>
                  <a:pt x="87027" y="0"/>
                  <a:pt x="80367" y="6660"/>
                  <a:pt x="80367" y="14883"/>
                </a:cubicBezTo>
                <a:cubicBezTo>
                  <a:pt x="80367" y="31291"/>
                  <a:pt x="60536" y="39477"/>
                  <a:pt x="48927" y="27905"/>
                </a:cubicBezTo>
                <a:cubicBezTo>
                  <a:pt x="43123" y="22101"/>
                  <a:pt x="33710" y="22101"/>
                  <a:pt x="27868" y="27905"/>
                </a:cubicBezTo>
                <a:cubicBezTo>
                  <a:pt x="22027" y="33710"/>
                  <a:pt x="22064" y="43123"/>
                  <a:pt x="27868" y="48964"/>
                </a:cubicBezTo>
                <a:cubicBezTo>
                  <a:pt x="39477" y="60573"/>
                  <a:pt x="31254" y="80404"/>
                  <a:pt x="14846" y="80404"/>
                </a:cubicBezTo>
                <a:cubicBezTo>
                  <a:pt x="6623" y="80404"/>
                  <a:pt x="-37" y="87064"/>
                  <a:pt x="-37" y="95287"/>
                </a:cubicBezTo>
                <a:cubicBezTo>
                  <a:pt x="-37" y="103510"/>
                  <a:pt x="6623" y="110170"/>
                  <a:pt x="14846" y="110170"/>
                </a:cubicBezTo>
                <a:cubicBezTo>
                  <a:pt x="31254" y="110170"/>
                  <a:pt x="39439" y="130001"/>
                  <a:pt x="27868" y="141610"/>
                </a:cubicBezTo>
                <a:cubicBezTo>
                  <a:pt x="22064" y="147414"/>
                  <a:pt x="22064" y="156828"/>
                  <a:pt x="27868" y="162669"/>
                </a:cubicBezTo>
                <a:cubicBezTo>
                  <a:pt x="33672" y="168511"/>
                  <a:pt x="43086" y="168473"/>
                  <a:pt x="48927" y="162669"/>
                </a:cubicBezTo>
                <a:cubicBezTo>
                  <a:pt x="60536" y="151061"/>
                  <a:pt x="80367" y="159283"/>
                  <a:pt x="80367" y="175692"/>
                </a:cubicBezTo>
                <a:cubicBezTo>
                  <a:pt x="80367" y="183914"/>
                  <a:pt x="87027" y="190574"/>
                  <a:pt x="95250" y="190574"/>
                </a:cubicBezTo>
                <a:cubicBezTo>
                  <a:pt x="103473" y="190574"/>
                  <a:pt x="110133" y="183914"/>
                  <a:pt x="110133" y="175692"/>
                </a:cubicBezTo>
                <a:cubicBezTo>
                  <a:pt x="110133" y="159283"/>
                  <a:pt x="129964" y="151098"/>
                  <a:pt x="141573" y="162669"/>
                </a:cubicBezTo>
                <a:cubicBezTo>
                  <a:pt x="147377" y="168473"/>
                  <a:pt x="156790" y="168473"/>
                  <a:pt x="162632" y="162669"/>
                </a:cubicBezTo>
                <a:cubicBezTo>
                  <a:pt x="168473" y="156865"/>
                  <a:pt x="168436" y="147451"/>
                  <a:pt x="162632" y="141610"/>
                </a:cubicBezTo>
                <a:cubicBezTo>
                  <a:pt x="151023" y="130001"/>
                  <a:pt x="159246" y="110170"/>
                  <a:pt x="175654" y="110170"/>
                </a:cubicBezTo>
                <a:cubicBezTo>
                  <a:pt x="183877" y="110170"/>
                  <a:pt x="190537" y="103510"/>
                  <a:pt x="190537" y="95287"/>
                </a:cubicBezTo>
                <a:cubicBezTo>
                  <a:pt x="190537" y="87064"/>
                  <a:pt x="183877" y="80404"/>
                  <a:pt x="175654" y="80404"/>
                </a:cubicBezTo>
                <a:cubicBezTo>
                  <a:pt x="159246" y="80404"/>
                  <a:pt x="151061" y="60573"/>
                  <a:pt x="162632" y="48964"/>
                </a:cubicBezTo>
                <a:cubicBezTo>
                  <a:pt x="168436" y="43160"/>
                  <a:pt x="168436" y="33747"/>
                  <a:pt x="162632" y="27905"/>
                </a:cubicBezTo>
                <a:cubicBezTo>
                  <a:pt x="156828" y="22064"/>
                  <a:pt x="147414" y="22101"/>
                  <a:pt x="141573" y="27905"/>
                </a:cubicBezTo>
                <a:cubicBezTo>
                  <a:pt x="129964" y="39477"/>
                  <a:pt x="110133" y="31291"/>
                  <a:pt x="110133" y="14883"/>
                </a:cubicBezTo>
                <a:close/>
                <a:moveTo>
                  <a:pt x="59531" y="83344"/>
                </a:moveTo>
                <a:cubicBezTo>
                  <a:pt x="59531" y="76773"/>
                  <a:pt x="64866" y="71438"/>
                  <a:pt x="71438" y="71438"/>
                </a:cubicBezTo>
                <a:cubicBezTo>
                  <a:pt x="78009" y="71438"/>
                  <a:pt x="83344" y="76773"/>
                  <a:pt x="83344" y="83344"/>
                </a:cubicBezTo>
                <a:cubicBezTo>
                  <a:pt x="83344" y="89915"/>
                  <a:pt x="78009" y="95250"/>
                  <a:pt x="71438" y="95250"/>
                </a:cubicBezTo>
                <a:cubicBezTo>
                  <a:pt x="64866" y="95250"/>
                  <a:pt x="59531" y="89915"/>
                  <a:pt x="59531" y="83344"/>
                </a:cubicBezTo>
                <a:close/>
                <a:moveTo>
                  <a:pt x="119063" y="95250"/>
                </a:moveTo>
                <a:cubicBezTo>
                  <a:pt x="125634" y="95250"/>
                  <a:pt x="130969" y="100585"/>
                  <a:pt x="130969" y="107156"/>
                </a:cubicBezTo>
                <a:cubicBezTo>
                  <a:pt x="130969" y="113727"/>
                  <a:pt x="125634" y="119063"/>
                  <a:pt x="119063" y="119063"/>
                </a:cubicBezTo>
                <a:cubicBezTo>
                  <a:pt x="112491" y="119063"/>
                  <a:pt x="107156" y="113727"/>
                  <a:pt x="107156" y="107156"/>
                </a:cubicBezTo>
                <a:cubicBezTo>
                  <a:pt x="107156" y="100585"/>
                  <a:pt x="112491" y="95250"/>
                  <a:pt x="119063" y="952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0"/>
          <p:cNvSpPr/>
          <p:nvPr/>
        </p:nvSpPr>
        <p:spPr>
          <a:xfrm>
            <a:off x="2115026" y="5568321"/>
            <a:ext cx="130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Infectious Disease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3624501" y="558737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30969" y="0"/>
                </a:moveTo>
                <a:cubicBezTo>
                  <a:pt x="137554" y="0"/>
                  <a:pt x="142875" y="5321"/>
                  <a:pt x="142875" y="11906"/>
                </a:cubicBezTo>
                <a:cubicBezTo>
                  <a:pt x="142875" y="33412"/>
                  <a:pt x="133796" y="50899"/>
                  <a:pt x="121518" y="65670"/>
                </a:cubicBezTo>
                <a:cubicBezTo>
                  <a:pt x="112551" y="76423"/>
                  <a:pt x="101501" y="86171"/>
                  <a:pt x="90413" y="95250"/>
                </a:cubicBezTo>
                <a:cubicBezTo>
                  <a:pt x="101501" y="104366"/>
                  <a:pt x="112551" y="114077"/>
                  <a:pt x="121518" y="124830"/>
                </a:cubicBezTo>
                <a:cubicBezTo>
                  <a:pt x="133796" y="139564"/>
                  <a:pt x="142875" y="157088"/>
                  <a:pt x="142875" y="178594"/>
                </a:cubicBezTo>
                <a:cubicBezTo>
                  <a:pt x="142875" y="185179"/>
                  <a:pt x="137554" y="190500"/>
                  <a:pt x="130969" y="190500"/>
                </a:cubicBezTo>
                <a:cubicBezTo>
                  <a:pt x="124383" y="190500"/>
                  <a:pt x="119063" y="185179"/>
                  <a:pt x="119063" y="178594"/>
                </a:cubicBezTo>
                <a:lnTo>
                  <a:pt x="23812" y="178594"/>
                </a:lnTo>
                <a:cubicBezTo>
                  <a:pt x="23812" y="185179"/>
                  <a:pt x="18492" y="190500"/>
                  <a:pt x="11906" y="190500"/>
                </a:cubicBezTo>
                <a:cubicBezTo>
                  <a:pt x="5321" y="190500"/>
                  <a:pt x="0" y="185179"/>
                  <a:pt x="0" y="178594"/>
                </a:cubicBezTo>
                <a:cubicBezTo>
                  <a:pt x="0" y="157088"/>
                  <a:pt x="9079" y="139601"/>
                  <a:pt x="21357" y="124830"/>
                </a:cubicBezTo>
                <a:cubicBezTo>
                  <a:pt x="30324" y="114077"/>
                  <a:pt x="41374" y="104366"/>
                  <a:pt x="52462" y="95250"/>
                </a:cubicBezTo>
                <a:cubicBezTo>
                  <a:pt x="41374" y="86134"/>
                  <a:pt x="30324" y="76423"/>
                  <a:pt x="21357" y="65670"/>
                </a:cubicBezTo>
                <a:cubicBezTo>
                  <a:pt x="9079" y="50899"/>
                  <a:pt x="0" y="33412"/>
                  <a:pt x="0" y="11906"/>
                </a:cubicBezTo>
                <a:cubicBezTo>
                  <a:pt x="0" y="5321"/>
                  <a:pt x="5321" y="0"/>
                  <a:pt x="11906" y="0"/>
                </a:cubicBezTo>
                <a:cubicBezTo>
                  <a:pt x="18492" y="0"/>
                  <a:pt x="23812" y="5321"/>
                  <a:pt x="23812" y="11906"/>
                </a:cubicBezTo>
                <a:lnTo>
                  <a:pt x="119063" y="11906"/>
                </a:lnTo>
                <a:cubicBezTo>
                  <a:pt x="119063" y="5321"/>
                  <a:pt x="124383" y="0"/>
                  <a:pt x="130969" y="0"/>
                </a:cubicBezTo>
                <a:close/>
                <a:moveTo>
                  <a:pt x="105482" y="142875"/>
                </a:moveTo>
                <a:lnTo>
                  <a:pt x="37430" y="142875"/>
                </a:lnTo>
                <a:cubicBezTo>
                  <a:pt x="34379" y="146782"/>
                  <a:pt x="31812" y="150726"/>
                  <a:pt x="29766" y="154781"/>
                </a:cubicBezTo>
                <a:lnTo>
                  <a:pt x="113184" y="154781"/>
                </a:lnTo>
                <a:cubicBezTo>
                  <a:pt x="111100" y="150726"/>
                  <a:pt x="108533" y="146782"/>
                  <a:pt x="105519" y="142875"/>
                </a:cubicBezTo>
                <a:close/>
                <a:moveTo>
                  <a:pt x="88553" y="125016"/>
                </a:moveTo>
                <a:cubicBezTo>
                  <a:pt x="83232" y="120179"/>
                  <a:pt x="77465" y="115416"/>
                  <a:pt x="71438" y="110505"/>
                </a:cubicBezTo>
                <a:cubicBezTo>
                  <a:pt x="65410" y="115379"/>
                  <a:pt x="59643" y="120179"/>
                  <a:pt x="54322" y="125016"/>
                </a:cubicBezTo>
                <a:lnTo>
                  <a:pt x="88553" y="125016"/>
                </a:lnTo>
                <a:close/>
                <a:moveTo>
                  <a:pt x="37393" y="47625"/>
                </a:moveTo>
                <a:lnTo>
                  <a:pt x="105445" y="47625"/>
                </a:lnTo>
                <a:cubicBezTo>
                  <a:pt x="108496" y="43718"/>
                  <a:pt x="111063" y="39774"/>
                  <a:pt x="113109" y="35719"/>
                </a:cubicBezTo>
                <a:lnTo>
                  <a:pt x="29728" y="35719"/>
                </a:lnTo>
                <a:cubicBezTo>
                  <a:pt x="31812" y="39774"/>
                  <a:pt x="34379" y="43718"/>
                  <a:pt x="37393" y="47625"/>
                </a:cubicBezTo>
                <a:close/>
                <a:moveTo>
                  <a:pt x="54322" y="65484"/>
                </a:moveTo>
                <a:cubicBezTo>
                  <a:pt x="59643" y="70321"/>
                  <a:pt x="65410" y="75084"/>
                  <a:pt x="71438" y="79995"/>
                </a:cubicBezTo>
                <a:cubicBezTo>
                  <a:pt x="77465" y="75121"/>
                  <a:pt x="83232" y="70321"/>
                  <a:pt x="88553" y="65484"/>
                </a:cubicBezTo>
                <a:lnTo>
                  <a:pt x="54322" y="6548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2"/>
          <p:cNvSpPr/>
          <p:nvPr/>
        </p:nvSpPr>
        <p:spPr>
          <a:xfrm>
            <a:off x="3891201" y="5568321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Immunotherapy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796207" y="5263521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Based on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777157" y="5492121"/>
            <a:ext cx="1905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 Patent 8,309,072 B2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381000" y="6029331"/>
            <a:ext cx="11430000" cy="7620"/>
          </a:xfrm>
          <a:custGeom>
            <a:avLst/>
            <a:gdLst/>
            <a:ahLst/>
            <a:cxnLst/>
            <a:rect l="l" t="t" r="r" b="b"/>
            <a:pathLst>
              <a:path w="11430000" h="7620">
                <a:moveTo>
                  <a:pt x="0" y="0"/>
                </a:moveTo>
                <a:lnTo>
                  <a:pt x="11430000" y="0"/>
                </a:lnTo>
                <a:lnTo>
                  <a:pt x="11430000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E5E5E5"/>
          </a:solidFill>
          <a:ln/>
        </p:spPr>
      </p:sp>
      <p:sp>
        <p:nvSpPr>
          <p:cNvPr id="29" name="Text 26"/>
          <p:cNvSpPr/>
          <p:nvPr/>
        </p:nvSpPr>
        <p:spPr>
          <a:xfrm>
            <a:off x="381000" y="6261739"/>
            <a:ext cx="161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Zhabilov Trust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381000" y="6452239"/>
            <a:ext cx="161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Inventor: Harry H. Zhabilov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1122819" y="6356989"/>
            <a:ext cx="68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dirty="0">
                <a:solidFill>
                  <a:srgbClr val="86868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April 2026</a:t>
            </a:r>
            <a:endParaRPr lang="en-US" sz="1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25" y="237177"/>
            <a:ext cx="20478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1308</Words>
  <Application>Microsoft Office PowerPoint</Application>
  <PresentationFormat>Custom</PresentationFormat>
  <Paragraphs>340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Liter</vt:lpstr>
      <vt:lpstr>Arial Black</vt:lpstr>
      <vt:lpstr>Candara</vt:lpstr>
      <vt:lpstr>MiSans</vt:lpstr>
      <vt:lpstr>Custom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Enzomune (IPF) Mode of Action</dc:title>
  <dc:subject>Enzomune (IPF) Mode of Action</dc:subject>
  <dc:creator>Kimi</dc:creator>
  <cp:lastModifiedBy>FUSION</cp:lastModifiedBy>
  <cp:revision>16</cp:revision>
  <dcterms:created xsi:type="dcterms:W3CDTF">2026-04-10T15:06:22Z</dcterms:created>
  <dcterms:modified xsi:type="dcterms:W3CDTF">2026-05-02T05:19:20Z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{"Label":"Enzomune (IPF) Mode of Action","ContentProducer":"001191110108MACG2KBH8F10000","ProduceID":"19d77ea1-f322-8c16-8000-0000aa6c6bbf","ReservedCode1":"","ContentPropagator":"001191110108MACG2KBH8F20000","PropagateID":"19d77ea1-f322-8c16-8000-0000aa6</vt:lpwstr>
  </property>
</Properties>
</file>